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3" r:id="rId3"/>
    <p:sldId id="259" r:id="rId4"/>
    <p:sldId id="262" r:id="rId5"/>
    <p:sldId id="257" r:id="rId6"/>
    <p:sldId id="278" r:id="rId7"/>
    <p:sldId id="279" r:id="rId8"/>
    <p:sldId id="280" r:id="rId9"/>
    <p:sldId id="281" r:id="rId10"/>
    <p:sldId id="284" r:id="rId11"/>
    <p:sldId id="288" r:id="rId12"/>
    <p:sldId id="289" r:id="rId13"/>
    <p:sldId id="267" r:id="rId14"/>
    <p:sldId id="296" r:id="rId15"/>
    <p:sldId id="298" r:id="rId16"/>
    <p:sldId id="271" r:id="rId17"/>
    <p:sldId id="274" r:id="rId18"/>
    <p:sldId id="275" r:id="rId19"/>
    <p:sldId id="305" r:id="rId20"/>
    <p:sldId id="301" r:id="rId21"/>
    <p:sldId id="302" r:id="rId22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svdb\Local%20Settings\Temporary%20Internet%20Files\Content.Outlook\Y9VCIXR7\conditional%20wage%20and%20employment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v>2005</c:v>
          </c:tx>
          <c:cat>
            <c:numRef>
              <c:f>Sheet1!$A$2:$A$17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1.2532514999999962</c:v>
                </c:pt>
                <c:pt idx="1">
                  <c:v>1.2646710999999962</c:v>
                </c:pt>
                <c:pt idx="2">
                  <c:v>1.3568647999999952</c:v>
                </c:pt>
                <c:pt idx="3">
                  <c:v>1.4221596999999957</c:v>
                </c:pt>
                <c:pt idx="4">
                  <c:v>1.4820873999999997</c:v>
                </c:pt>
                <c:pt idx="5">
                  <c:v>1.4896142999999926</c:v>
                </c:pt>
                <c:pt idx="6">
                  <c:v>1.5754271999999998</c:v>
                </c:pt>
                <c:pt idx="7">
                  <c:v>1.6214493999999962</c:v>
                </c:pt>
                <c:pt idx="8">
                  <c:v>1.759060099999997</c:v>
                </c:pt>
                <c:pt idx="9">
                  <c:v>1.7912224999999973</c:v>
                </c:pt>
                <c:pt idx="10">
                  <c:v>1.9776381999999988</c:v>
                </c:pt>
                <c:pt idx="11">
                  <c:v>2.1958632999999987</c:v>
                </c:pt>
                <c:pt idx="12">
                  <c:v>2.4671875000000081</c:v>
                </c:pt>
                <c:pt idx="13">
                  <c:v>3.1839474999999995</c:v>
                </c:pt>
                <c:pt idx="14">
                  <c:v>3.3808169999999977</c:v>
                </c:pt>
                <c:pt idx="15">
                  <c:v>3.5776864999999987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969088"/>
        <c:axId val="138971008"/>
      </c:lineChart>
      <c:catAx>
        <c:axId val="1389690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ZA"/>
                  <a:t>Education</a:t>
                </a:r>
                <a:r>
                  <a:rPr lang="en-ZA" baseline="0"/>
                  <a:t> (years)</a:t>
                </a:r>
                <a:endParaRPr lang="en-ZA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8971008"/>
        <c:crosses val="autoZero"/>
        <c:auto val="1"/>
        <c:lblAlgn val="ctr"/>
        <c:lblOffset val="100"/>
        <c:noMultiLvlLbl val="0"/>
      </c:catAx>
      <c:valAx>
        <c:axId val="1389710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ZA"/>
                  <a:t>Log</a:t>
                </a:r>
                <a:r>
                  <a:rPr lang="en-ZA" baseline="0"/>
                  <a:t> of wage per hour </a:t>
                </a:r>
              </a:p>
              <a:p>
                <a:pPr>
                  <a:defRPr/>
                </a:pPr>
                <a:r>
                  <a:rPr lang="en-ZA" baseline="0"/>
                  <a:t>(conditional)</a:t>
                </a:r>
                <a:endParaRPr lang="en-ZA"/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1389690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0.19887</cdr:x>
      <cdr:y>0.0566</cdr:y>
    </cdr:from>
    <cdr:to>
      <cdr:x>0.67345</cdr:x>
      <cdr:y>0.26722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838200" y="157162"/>
          <a:ext cx="2000265" cy="584775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pPr algn="ctr"/>
          <a:r>
            <a:rPr lang="en-ZA" sz="1800" dirty="0" smtClean="0"/>
            <a:t>Log of wage, 2005</a:t>
          </a:r>
        </a:p>
        <a:p xmlns:a="http://schemas.openxmlformats.org/drawingml/2006/main">
          <a:pPr algn="ctr"/>
          <a:r>
            <a:rPr lang="en-ZA" sz="1400" dirty="0" smtClean="0"/>
            <a:t>(conditional)</a:t>
          </a:r>
          <a:endParaRPr lang="en-ZA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35908779-568C-4628-855C-1F5A50018176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67B79733-44D8-430E-8B76-1160ACD0D29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82524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FA9C90E1-2864-4D7F-AD4A-05C139E99E2D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5A697446-ABCC-4349-BF0F-9CCDA2F0968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896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14413" y="728663"/>
            <a:ext cx="4854575" cy="36417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12FCCC-DDA9-4390-A79C-E1D1DE9C298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70365" indent="-296294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85177" indent="-23703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59247" indent="-23703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33318" indent="-23703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607389" indent="-2370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81459" indent="-2370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55530" indent="-2370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029601" indent="-2370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5E0BBFC-90A0-4C42-B8A5-84727F9426DC}" type="slidenum">
              <a:rPr lang="en-ZA" smtClean="0"/>
              <a:pPr eaLnBrk="1" hangingPunct="1"/>
              <a:t>4</a:t>
            </a:fld>
            <a:endParaRPr lang="en-Z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F17DF-1DBD-4FCF-8C43-2C9F0CE2AC20}" type="slidenum">
              <a:rPr lang="en-ZA" smtClean="0"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08180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899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529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732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838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033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8243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9225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2056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088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90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7470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2B8CA-847B-4CAE-8B1F-093935F08928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B7C42-14A5-4233-88A0-354F20BA36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876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/>
              <a:t>Income distribution, labour market returns and school</a:t>
            </a:r>
            <a:br>
              <a:rPr lang="en-ZA" b="1" dirty="0"/>
            </a:br>
            <a:r>
              <a:rPr lang="en-ZA" b="1" dirty="0"/>
              <a:t>quality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7128792" cy="1752600"/>
          </a:xfrm>
        </p:spPr>
        <p:txBody>
          <a:bodyPr>
            <a:normAutofit/>
          </a:bodyPr>
          <a:lstStyle/>
          <a:p>
            <a:r>
              <a:rPr lang="en-ZA" b="1" dirty="0"/>
              <a:t>REDI3x3 Income Distribution </a:t>
            </a:r>
            <a:r>
              <a:rPr lang="en-ZA" b="1" dirty="0" smtClean="0"/>
              <a:t>Workshop</a:t>
            </a:r>
          </a:p>
          <a:p>
            <a:r>
              <a:rPr lang="en-ZA" b="1" dirty="0" smtClean="0"/>
              <a:t>4 November 2014</a:t>
            </a:r>
          </a:p>
          <a:p>
            <a:r>
              <a:rPr lang="en-ZA" b="1" dirty="0" err="1" smtClean="0"/>
              <a:t>Rulof</a:t>
            </a:r>
            <a:r>
              <a:rPr lang="en-ZA" b="1" dirty="0" smtClean="0"/>
              <a:t> Burger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6864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Identification strategy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ZA" dirty="0" smtClean="0"/>
                  <a:t>We are interested in knowing the different effects of different years of schooling on wages.</a:t>
                </a:r>
              </a:p>
              <a:p>
                <a:r>
                  <a:rPr lang="en-ZA" dirty="0" smtClean="0"/>
                  <a:t>Use instrumental variables (control function approach) to estimate causal effect of schooling on earnings.</a:t>
                </a:r>
              </a:p>
              <a:p>
                <a:pPr lvl="0"/>
                <a:r>
                  <a:rPr lang="en-ZA" dirty="0" smtClean="0"/>
                  <a:t>We use two policies implemented by DoE in late 1990s:</a:t>
                </a:r>
              </a:p>
              <a:p>
                <a:pPr lvl="1"/>
                <a:r>
                  <a:rPr lang="en-ZA" dirty="0" smtClean="0"/>
                  <a:t>restrictions on over-aged learners</a:t>
                </a:r>
              </a:p>
              <a:p>
                <a:pPr lvl="1"/>
                <a:r>
                  <a:rPr lang="en-ZA" dirty="0" smtClean="0"/>
                  <a:t>limiting number of times student can be held back</a:t>
                </a:r>
              </a:p>
              <a:p>
                <a:r>
                  <a:rPr lang="en-ZA" dirty="0" smtClean="0"/>
                  <a:t>Estimate expected schooling outcome that reflects changes in education policies.</a:t>
                </a:r>
              </a:p>
              <a:p>
                <a:r>
                  <a:rPr lang="en-ZA" dirty="0" smtClean="0"/>
                  <a:t>Calculate schooling residual,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ZA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ZA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ZA" i="1">
                                <a:latin typeface="Cambria Math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ZA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ZA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ZA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ZA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ZA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ZA" b="0" i="1" smtClean="0">
                                <a:latin typeface="Cambria Math"/>
                              </a:rPr>
                              <m:t>𝑠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ZA" dirty="0" smtClean="0"/>
                  <a:t>, which captures unobserved individual heterogeneity in net schooling benefit.</a:t>
                </a:r>
              </a:p>
              <a:p>
                <a:r>
                  <a:rPr lang="en-ZA" dirty="0" smtClean="0"/>
                  <a:t>Then regress wage on schooling, schooling squared, residual and residual*schooling. </a:t>
                </a:r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 r="-88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20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677347"/>
              </p:ext>
            </p:extLst>
          </p:nvPr>
        </p:nvGraphicFramePr>
        <p:xfrm>
          <a:off x="1475656" y="908720"/>
          <a:ext cx="6408711" cy="5837485"/>
        </p:xfrm>
        <a:graphic>
          <a:graphicData uri="http://schemas.openxmlformats.org/drawingml/2006/table">
            <a:tbl>
              <a:tblPr/>
              <a:tblGrid>
                <a:gridCol w="4163325"/>
                <a:gridCol w="1122693"/>
                <a:gridCol w="1122693"/>
              </a:tblGrid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(1)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(2)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VARIABLES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lwage1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lwage1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Years of schooling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-0.0641***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0.257***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(0.00736)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(0.0579)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Years of schooling^2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0.0126***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-0.00516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984"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(0.000416)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(0.00335)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Years of potential experience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0.0194***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0.0226***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(0.00536)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(0.00606)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185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Years of potential experience^2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-0.000294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-0.000515**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984"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(0.000246)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(0.000254)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Birth year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-0.0432***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-0.0423***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(0.00166)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(0.00212)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Schooling residual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-0.159***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(0.0289)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Schooling residual* Years of schooling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0.0182***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(0.00341)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Constant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86.03***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82.78***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(3.305)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(4.229)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Observations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33,954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33,954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R-squared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0.226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0.227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Standard errors in parentheses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28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effectLst/>
                          <a:latin typeface="Arial"/>
                        </a:rPr>
                        <a:t>*** p&lt;0.01, ** p&lt;0.05, * p&lt;0.1</a:t>
                      </a: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481" marR="7481" marT="7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836712"/>
          </a:xfrm>
        </p:spPr>
        <p:txBody>
          <a:bodyPr>
            <a:noAutofit/>
          </a:bodyPr>
          <a:lstStyle/>
          <a:p>
            <a:r>
              <a:rPr lang="en-ZA" sz="3000" b="1" dirty="0" smtClean="0"/>
              <a:t>Wage regression estimates (black males aged 15-30, 1995-2005)</a:t>
            </a:r>
            <a:endParaRPr lang="en-ZA" sz="3000" b="1" dirty="0"/>
          </a:p>
        </p:txBody>
      </p:sp>
    </p:spTree>
    <p:extLst>
      <p:ext uri="{BB962C8B-B14F-4D97-AF65-F5344CB8AC3E}">
        <p14:creationId xmlns:p14="http://schemas.microsoft.com/office/powerpoint/2010/main" val="41837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Conclusion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r>
              <a:rPr lang="en-ZA" dirty="0"/>
              <a:t>When earnings profile is viewed as homogenous, then OLS estimates produce estimates that are artificially </a:t>
            </a:r>
            <a:r>
              <a:rPr lang="en-ZA" dirty="0" smtClean="0"/>
              <a:t>convex</a:t>
            </a:r>
            <a:endParaRPr lang="en-ZA" dirty="0"/>
          </a:p>
          <a:p>
            <a:r>
              <a:rPr lang="en-ZA" dirty="0" smtClean="0"/>
              <a:t>High return individuals have steeper earnings profiles and choose to stay in education system for longer</a:t>
            </a:r>
          </a:p>
          <a:p>
            <a:r>
              <a:rPr lang="en-ZA" dirty="0" smtClean="0"/>
              <a:t>Increasing access to schooling (without also improving school quality) will yield disappointing results</a:t>
            </a:r>
          </a:p>
          <a:p>
            <a:r>
              <a:rPr lang="en-ZA" dirty="0" smtClean="0"/>
              <a:t>Improved schooling quality will produce two-fold benefit on labour market outcome:</a:t>
            </a:r>
          </a:p>
          <a:p>
            <a:pPr lvl="1"/>
            <a:r>
              <a:rPr lang="en-ZA" dirty="0" smtClean="0"/>
              <a:t>Increases wage benefit to each year of schooling</a:t>
            </a:r>
          </a:p>
          <a:p>
            <a:pPr lvl="1"/>
            <a:r>
              <a:rPr lang="en-ZA" dirty="0" smtClean="0"/>
              <a:t>Increases probability that individual will proceed to higher levels of schooling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5126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4000" b="1" dirty="0" smtClean="0"/>
              <a:t>Income convergence &amp; measurement error</a:t>
            </a:r>
            <a:endParaRPr lang="en-ZA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fontScale="70000" lnSpcReduction="20000"/>
              </a:bodyPr>
              <a:lstStyle/>
              <a:p>
                <a:pPr lvl="0"/>
                <a:r>
                  <a:rPr lang="en-ZA" dirty="0" smtClean="0"/>
                  <a:t>Literature looks at </a:t>
                </a:r>
                <a:r>
                  <a:rPr lang="en-ZA" dirty="0"/>
                  <a:t>mobility </a:t>
                </a:r>
                <a:r>
                  <a:rPr lang="en-ZA" dirty="0" smtClean="0"/>
                  <a:t>of log per capita income,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ZA" i="1">
                            <a:latin typeface="Cambria Math"/>
                          </a:rPr>
                        </m:ctrlPr>
                      </m:sSubPr>
                      <m:e>
                        <m:r>
                          <a:rPr lang="en-ZA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ZA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ZA" dirty="0" smtClean="0"/>
                  <a:t>, by estimating following equation on household panel data: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ZA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ZA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ZA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ZA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ZA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ZA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ZA" i="1">
                              <a:latin typeface="Cambria Math"/>
                            </a:rPr>
                            <m:t>𝑡</m:t>
                          </m:r>
                          <m:r>
                            <a:rPr lang="en-ZA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ZA" i="1">
                          <a:latin typeface="Cambria Math"/>
                        </a:rPr>
                        <m:t>=</m:t>
                      </m:r>
                      <m:r>
                        <a:rPr lang="en-ZA" i="1">
                          <a:latin typeface="Cambria Math"/>
                        </a:rPr>
                        <m:t>𝛼</m:t>
                      </m:r>
                      <m:r>
                        <a:rPr lang="en-ZA" i="1">
                          <a:latin typeface="Cambria Math"/>
                        </a:rPr>
                        <m:t>+</m:t>
                      </m:r>
                      <m:r>
                        <a:rPr lang="en-ZA" i="1">
                          <a:latin typeface="Cambria Math"/>
                        </a:rPr>
                        <m:t>𝛽</m:t>
                      </m:r>
                      <m:sSub>
                        <m:sSubPr>
                          <m:ctrlPr>
                            <a:rPr lang="en-ZA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ZA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ZA" i="1">
                              <a:latin typeface="Cambria Math"/>
                            </a:rPr>
                            <m:t>𝑡</m:t>
                          </m:r>
                          <m:r>
                            <a:rPr lang="en-ZA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ZA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ZA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ZA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ZA" i="1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ZA" dirty="0"/>
              </a:p>
              <a:p>
                <a:pPr lvl="0"/>
                <a:r>
                  <a:rPr lang="en-ZA" dirty="0" smtClean="0"/>
                  <a:t>If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𝛽</m:t>
                    </m:r>
                    <m:r>
                      <a:rPr lang="en-ZA" i="1">
                        <a:latin typeface="Cambria Math"/>
                      </a:rPr>
                      <m:t>=0</m:t>
                    </m:r>
                  </m:oMath>
                </a14:m>
                <a:r>
                  <a:rPr lang="en-ZA" dirty="0"/>
                  <a:t> </a:t>
                </a:r>
                <a:r>
                  <a:rPr lang="en-ZA" dirty="0" smtClean="0"/>
                  <a:t>then no tendency for rich and poor to experience different growth rates.</a:t>
                </a:r>
                <a:endParaRPr lang="en-ZA" dirty="0"/>
              </a:p>
              <a:p>
                <a:pPr lvl="0"/>
                <a:r>
                  <a:rPr lang="en-ZA" dirty="0" smtClean="0"/>
                  <a:t>If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𝛽</m:t>
                    </m:r>
                    <m:r>
                      <a:rPr lang="en-ZA" i="1">
                        <a:latin typeface="Cambria Math"/>
                      </a:rPr>
                      <m:t>&lt;0</m:t>
                    </m:r>
                  </m:oMath>
                </a14:m>
                <a:r>
                  <a:rPr lang="en-ZA" dirty="0"/>
                  <a:t> </a:t>
                </a:r>
                <a:r>
                  <a:rPr lang="en-ZA" dirty="0" smtClean="0"/>
                  <a:t>then expected incomes converge, </a:t>
                </a:r>
                <a:r>
                  <a:rPr lang="en-ZA" dirty="0"/>
                  <a:t>i.e. </a:t>
                </a:r>
                <a:r>
                  <a:rPr lang="en-ZA" dirty="0" smtClean="0"/>
                  <a:t>poor households tend to experience more rapid income growth than rich ones.</a:t>
                </a:r>
              </a:p>
              <a:p>
                <a:r>
                  <a:rPr lang="en-ZA" dirty="0" smtClean="0"/>
                  <a:t>NIDS estimate of -0.25 (over two years) is not atypical in international empirical literature.</a:t>
                </a:r>
              </a:p>
              <a:p>
                <a:pPr lvl="0">
                  <a:lnSpc>
                    <a:spcPct val="120000"/>
                  </a:lnSpc>
                </a:pPr>
                <a:r>
                  <a:rPr lang="en-ZA" dirty="0" smtClean="0"/>
                  <a:t>If </a:t>
                </a:r>
                <a:r>
                  <a:rPr lang="en-ZA" dirty="0"/>
                  <a:t>we interpret </a:t>
                </a:r>
                <a:r>
                  <a:rPr lang="en-ZA" dirty="0" smtClean="0"/>
                  <a:t>income growth </a:t>
                </a:r>
                <a:r>
                  <a:rPr lang="en-ZA" dirty="0"/>
                  <a:t>equation literally, then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𝛽</m:t>
                    </m:r>
                    <m:r>
                      <a:rPr lang="en-ZA" i="1">
                        <a:latin typeface="Cambria Math"/>
                      </a:rPr>
                      <m:t>=−0.25</m:t>
                    </m:r>
                  </m:oMath>
                </a14:m>
                <a:r>
                  <a:rPr lang="en-ZA" dirty="0"/>
                  <a:t> </a:t>
                </a:r>
                <a:r>
                  <a:rPr lang="en-ZA" dirty="0" smtClean="0"/>
                  <a:t>means </a:t>
                </a:r>
                <a:r>
                  <a:rPr lang="en-ZA" dirty="0"/>
                  <a:t>that </a:t>
                </a:r>
                <a:r>
                  <a:rPr lang="en-ZA" dirty="0" smtClean="0"/>
                  <a:t>we would expect 25</a:t>
                </a:r>
                <a:r>
                  <a:rPr lang="en-ZA" dirty="0"/>
                  <a:t>% of </a:t>
                </a:r>
                <a:r>
                  <a:rPr lang="en-ZA" dirty="0" smtClean="0"/>
                  <a:t>income </a:t>
                </a:r>
                <a:r>
                  <a:rPr lang="en-ZA" dirty="0"/>
                  <a:t>gap between any two </a:t>
                </a:r>
                <a:r>
                  <a:rPr lang="en-ZA" dirty="0" smtClean="0"/>
                  <a:t>households to be </a:t>
                </a:r>
                <a:r>
                  <a:rPr lang="en-ZA" dirty="0"/>
                  <a:t>eliminated </a:t>
                </a:r>
                <a:r>
                  <a:rPr lang="en-ZA" dirty="0" smtClean="0"/>
                  <a:t>during </a:t>
                </a:r>
                <a:r>
                  <a:rPr lang="en-ZA" dirty="0"/>
                  <a:t>one period. </a:t>
                </a:r>
              </a:p>
              <a:p>
                <a:pPr lvl="0">
                  <a:lnSpc>
                    <a:spcPct val="120000"/>
                  </a:lnSpc>
                </a:pPr>
                <a:r>
                  <a:rPr lang="en-ZA" dirty="0"/>
                  <a:t>It will take approximately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𝑡</m:t>
                    </m:r>
                    <m:r>
                      <a:rPr lang="en-ZA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0.7</m:t>
                        </m:r>
                      </m:num>
                      <m:den>
                        <m:func>
                          <m:funcPr>
                            <m:ctrlPr>
                              <a:rPr lang="en-ZA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ZA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ZA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ZA" i="1">
                                    <a:latin typeface="Cambria Math"/>
                                  </a:rPr>
                                  <m:t>𝛽</m:t>
                                </m:r>
                                <m:r>
                                  <a:rPr lang="en-ZA" i="1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ZA" dirty="0"/>
                  <a:t> periods to eliminate half of any income gap; if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𝛽</m:t>
                    </m:r>
                    <m:r>
                      <a:rPr lang="en-ZA" i="1">
                        <a:latin typeface="Cambria Math"/>
                      </a:rPr>
                      <m:t>=−0.25</m:t>
                    </m:r>
                  </m:oMath>
                </a14:m>
                <a:r>
                  <a:rPr lang="en-ZA" dirty="0" smtClean="0"/>
                  <a:t> then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2.4</m:t>
                    </m:r>
                  </m:oMath>
                </a14:m>
                <a:r>
                  <a:rPr lang="en-ZA" dirty="0" smtClean="0"/>
                  <a:t> waves </a:t>
                </a:r>
                <a:r>
                  <a:rPr lang="en-ZA" dirty="0"/>
                  <a:t>or </a:t>
                </a:r>
                <a:r>
                  <a:rPr lang="en-ZA" dirty="0" smtClean="0"/>
                  <a:t>4.8 years. </a:t>
                </a:r>
                <a:endParaRPr lang="en-ZA" dirty="0"/>
              </a:p>
              <a:p>
                <a:endParaRPr lang="en-ZA" dirty="0" smtClean="0"/>
              </a:p>
              <a:p>
                <a:pPr lvl="0"/>
                <a:endParaRPr lang="en-ZA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815" t="-1898" r="-44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349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Implications of estimates</a:t>
            </a:r>
            <a:endParaRPr lang="en-Z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ZA" dirty="0" smtClean="0"/>
                  <a:t>With three waves of data we can explore some of the implications of this high degree of income mobility.</a:t>
                </a:r>
              </a:p>
              <a:p>
                <a:r>
                  <a:rPr lang="en-ZA" dirty="0" smtClean="0"/>
                  <a:t>If </a:t>
                </a:r>
                <a14:m>
                  <m:oMath xmlns:m="http://schemas.openxmlformats.org/officeDocument/2006/math">
                    <m:r>
                      <a:rPr lang="en-ZA" b="0" i="0" smtClean="0">
                        <a:latin typeface="Cambria Math"/>
                      </a:rPr>
                      <m:t>−</m:t>
                    </m:r>
                    <m:r>
                      <a:rPr lang="en-ZA">
                        <a:latin typeface="Cambria Math"/>
                      </a:rPr>
                      <m:t>𝛽</m:t>
                    </m:r>
                  </m:oMath>
                </a14:m>
                <a:r>
                  <a:rPr lang="en-ZA" dirty="0" smtClean="0"/>
                  <a:t> (25%) of income gap was eliminated (in expectation) between waves 1 and 2, then we would expect: </a:t>
                </a:r>
              </a:p>
              <a:p>
                <a:pPr lvl="1"/>
                <a:r>
                  <a:rPr lang="en-ZA" dirty="0" smtClean="0"/>
                  <a:t>additional convergence of </a:t>
                </a:r>
                <a14:m>
                  <m:oMath xmlns:m="http://schemas.openxmlformats.org/officeDocument/2006/math">
                    <m:r>
                      <a:rPr lang="en-ZA" b="0" i="0" smtClean="0">
                        <a:latin typeface="Cambria Math"/>
                      </a:rPr>
                      <m:t>−</m:t>
                    </m:r>
                    <m:r>
                      <a:rPr lang="en-ZA">
                        <a:latin typeface="Cambria Math"/>
                      </a:rPr>
                      <m:t>𝛽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>
                            <a:latin typeface="Cambria Math"/>
                          </a:rPr>
                          <m:t>𝛽</m:t>
                        </m:r>
                        <m:r>
                          <a:rPr lang="en-ZA">
                            <a:latin typeface="Cambria Math"/>
                          </a:rPr>
                          <m:t>+1</m:t>
                        </m:r>
                      </m:e>
                    </m:d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  <a:r>
                  <a:rPr lang="en-ZA" dirty="0" smtClean="0"/>
                  <a:t>(19%) between </a:t>
                </a:r>
                <a:r>
                  <a:rPr lang="en-ZA" dirty="0"/>
                  <a:t>waves </a:t>
                </a:r>
                <a:r>
                  <a:rPr lang="en-ZA" dirty="0" smtClean="0"/>
                  <a:t>2 </a:t>
                </a:r>
                <a:r>
                  <a:rPr lang="en-ZA" dirty="0"/>
                  <a:t>and </a:t>
                </a:r>
                <a:r>
                  <a:rPr lang="en-ZA" dirty="0" smtClean="0"/>
                  <a:t>3,</a:t>
                </a:r>
                <a:endParaRPr lang="en-ZA" i="1" dirty="0" smtClean="0">
                  <a:latin typeface="Cambria Math"/>
                </a:endParaRPr>
              </a:p>
              <a:p>
                <a:r>
                  <a:rPr lang="en-ZA" sz="3100" dirty="0" smtClean="0"/>
                  <a:t>This can be tested by observing coefficients from regressing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ZA" sz="3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ZA" sz="31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ZA" sz="31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ZA" sz="31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ZA" sz="3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ZA" sz="31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ZA" sz="31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ZA" sz="3100" dirty="0"/>
                  <a:t> </a:t>
                </a:r>
                <a:r>
                  <a:rPr lang="en-ZA" sz="3100" dirty="0" smtClean="0"/>
                  <a:t>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ZA" sz="3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ZA" sz="31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ZA" sz="31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ZA" sz="3100" dirty="0" smtClean="0"/>
                  <a:t>.</a:t>
                </a:r>
              </a:p>
              <a:p>
                <a:r>
                  <a:rPr lang="en-ZA" sz="3100" dirty="0">
                    <a:ea typeface="Cambria Math" panose="02040503050406030204" pitchFamily="18" charset="0"/>
                  </a:rPr>
                  <a:t>Given observed convergence between waves 1 and 2, convergence between waves 2 and 3 appears surprisingly </a:t>
                </a:r>
                <a:r>
                  <a:rPr lang="en-ZA" sz="3100" dirty="0" smtClean="0">
                    <a:ea typeface="Cambria Math" panose="02040503050406030204" pitchFamily="18" charset="0"/>
                  </a:rPr>
                  <a:t>weak: instead of 19% only an additional 4% of income gap is eliminated.</a:t>
                </a:r>
                <a:endParaRPr lang="en-ZA" sz="31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37" t="-2426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9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ZA" b="1" dirty="0" smtClean="0"/>
                  <a:t>Estimates of </a:t>
                </a:r>
                <a14:m>
                  <m:oMath xmlns:m="http://schemas.openxmlformats.org/officeDocument/2006/math">
                    <m:r>
                      <a:rPr lang="en-ZA" b="1" i="1">
                        <a:latin typeface="Cambria Math"/>
                      </a:rPr>
                      <m:t>𝜷</m:t>
                    </m:r>
                  </m:oMath>
                </a14:m>
                <a:r>
                  <a:rPr lang="en-ZA" b="1" dirty="0" smtClean="0"/>
                  <a:t> </a:t>
                </a:r>
                <a:endParaRPr lang="en-ZA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48310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Content Placeholder 2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74181910"/>
                  </p:ext>
                </p:extLst>
              </p:nvPr>
            </p:nvGraphicFramePr>
            <p:xfrm>
              <a:off x="1835696" y="1412776"/>
              <a:ext cx="5152261" cy="38404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43893"/>
                    <a:gridCol w="950091"/>
                    <a:gridCol w="958095"/>
                    <a:gridCol w="950091"/>
                    <a:gridCol w="950091"/>
                  </a:tblGrid>
                  <a:tr h="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 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 smtClean="0">
                              <a:effectLst/>
                            </a:rPr>
                            <a:t>(1)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 smtClean="0">
                              <a:effectLst/>
                            </a:rPr>
                            <a:t>(2)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 smtClean="0">
                              <a:effectLst/>
                            </a:rPr>
                            <a:t>(3)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 smtClean="0">
                              <a:effectLst/>
                            </a:rPr>
                            <a:t>(4)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 i="1" smtClean="0">
                                    <a:effectLst/>
                                    <a:latin typeface="Cambria Math"/>
                                  </a:rPr>
                                  <m:t>𝛥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 i="1" smtClean="0">
                                    <a:effectLst/>
                                    <a:latin typeface="Cambria Math"/>
                                  </a:rPr>
                                  <m:t>𝛥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ZA" sz="1400" i="1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 i="1" smtClean="0">
                                    <a:effectLst/>
                                    <a:latin typeface="Cambria Math"/>
                                  </a:rPr>
                                  <m:t>𝛥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1" i="1" smtClean="0">
                                        <a:effectLst/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-0.249***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-0.0427**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-0.292***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(0.0251)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(0.0196)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(0.0254)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1" i="1" smtClean="0">
                                        <a:effectLst/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ZA" sz="1400" b="1" i="1" smtClean="0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-0.243***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(0.0227)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Constant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1.825***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0.471***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2.296***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1.911***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(0.174)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(0.139)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(0.176)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(0.156)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Observations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2,770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2,770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2,770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2,770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R-squared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0.129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0.004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0.170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0.141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 gridSpan="5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Robust standard errors in parentheses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186055">
                    <a:tc gridSpan="5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*** p&lt;0.01, ** p&lt;0.05, * p&lt;0.1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Content Placeholder 2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19883087"/>
                  </p:ext>
                </p:extLst>
              </p:nvPr>
            </p:nvGraphicFramePr>
            <p:xfrm>
              <a:off x="1835696" y="1412776"/>
              <a:ext cx="5152261" cy="356330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43893"/>
                    <a:gridCol w="950091"/>
                    <a:gridCol w="958095"/>
                    <a:gridCol w="950091"/>
                    <a:gridCol w="950091"/>
                  </a:tblGrid>
                  <a:tr h="28924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 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 smtClean="0">
                              <a:effectLst/>
                            </a:rPr>
                            <a:t>(1)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 smtClean="0">
                              <a:effectLst/>
                            </a:rPr>
                            <a:t>(2)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 smtClean="0">
                              <a:effectLst/>
                            </a:rPr>
                            <a:t>(3)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 smtClean="0">
                              <a:effectLst/>
                            </a:rPr>
                            <a:t>(4)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3200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3"/>
                          <a:stretch>
                            <a:fillRect l="-141026" t="-90566" r="-301282" b="-9452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3"/>
                          <a:stretch>
                            <a:fillRect l="-239490" t="-90566" r="-199363" b="-9452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3"/>
                          <a:stretch>
                            <a:fillRect l="-341667" t="-90566" r="-100641" b="-9452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3"/>
                          <a:stretch>
                            <a:fillRect l="-441667" t="-90566" r="-641" b="-945283"/>
                          </a:stretch>
                        </a:blipFill>
                      </a:tcPr>
                    </a:tc>
                  </a:tr>
                  <a:tr h="320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3"/>
                          <a:stretch>
                            <a:fillRect t="-194231" r="-284545" b="-863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-0.249***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-0.0427**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-0.292***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289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(0.0251)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(0.0196)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(0.0254)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320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3"/>
                          <a:stretch>
                            <a:fillRect t="-386538" r="-284545" b="-671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-0.243***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289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(0.0227)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28924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Constant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1.825***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0.471***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2.296***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1.911***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289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en-ZA" sz="14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(0.174)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(0.139)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(0.176)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(0.156)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28924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Observations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2,770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2,770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2,770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2,770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289243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R-squared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0.129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>
                              <a:effectLst/>
                            </a:rPr>
                            <a:t>0.004</a:t>
                          </a:r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0.170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0.141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289243">
                    <a:tc gridSpan="5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Robust standard errors in parentheses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289243">
                    <a:tc gridSpan="5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*** p&lt;0.01, ** p&lt;0.05, * p&lt;0.1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181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/>
              <a:t>Measurement </a:t>
            </a:r>
            <a:r>
              <a:rPr lang="en-ZA" b="1" dirty="0" smtClean="0"/>
              <a:t>error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ZA" dirty="0" smtClean="0"/>
              <a:t>Many studies have expressed concern over effect of measurement error on income mobility</a:t>
            </a:r>
          </a:p>
          <a:p>
            <a:pPr lvl="0"/>
            <a:r>
              <a:rPr lang="en-ZA" dirty="0" smtClean="0"/>
              <a:t>Suppose </a:t>
            </a:r>
            <a:r>
              <a:rPr lang="en-ZA" dirty="0"/>
              <a:t>households sometimes report the wrong income, but that such errors are not </a:t>
            </a:r>
            <a:r>
              <a:rPr lang="en-ZA" dirty="0" smtClean="0"/>
              <a:t>persistent and have zero mean. </a:t>
            </a:r>
            <a:endParaRPr lang="en-ZA" dirty="0"/>
          </a:p>
          <a:p>
            <a:pPr lvl="0"/>
            <a:r>
              <a:rPr lang="en-ZA" dirty="0"/>
              <a:t>Households who accidentally over-reported incomes in the previous period will appear to experience slower income growth than households who under-reported their incomes. </a:t>
            </a:r>
            <a:endParaRPr lang="en-ZA" dirty="0" smtClean="0"/>
          </a:p>
          <a:p>
            <a:pPr lvl="0"/>
            <a:r>
              <a:rPr lang="en-ZA" dirty="0"/>
              <a:t>Classical measurement error will therefore create the appearance of income </a:t>
            </a:r>
            <a:r>
              <a:rPr lang="en-ZA" dirty="0" smtClean="0"/>
              <a:t>mobility, even where none exists.</a:t>
            </a:r>
            <a:endParaRPr lang="en-ZA" dirty="0"/>
          </a:p>
          <a:p>
            <a:pPr lvl="0"/>
            <a:r>
              <a:rPr lang="en-ZA" dirty="0" smtClean="0"/>
              <a:t>However, in a three-wave panel with measurement error, households that experienced rapid income growth between waves 1 and 2 should experience much slower income growth in subsequent period.</a:t>
            </a:r>
          </a:p>
        </p:txBody>
      </p:sp>
    </p:spTree>
    <p:extLst>
      <p:ext uri="{BB962C8B-B14F-4D97-AF65-F5344CB8AC3E}">
        <p14:creationId xmlns:p14="http://schemas.microsoft.com/office/powerpoint/2010/main" val="24834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Income convergence &amp; measurement error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en-ZA" dirty="0"/>
              <a:t>Research question: How much income mobility is there really in SA?</a:t>
            </a:r>
          </a:p>
          <a:p>
            <a:r>
              <a:rPr lang="en-ZA" dirty="0" smtClean="0"/>
              <a:t>We find that the convergence coefficient is </a:t>
            </a:r>
            <a:br>
              <a:rPr lang="en-ZA" dirty="0" smtClean="0"/>
            </a:br>
            <a:r>
              <a:rPr lang="en-ZA" dirty="0" smtClean="0"/>
              <a:t>-0.06 (not -0.25) and that about 20% of the variation in income is due to measurement error. </a:t>
            </a:r>
          </a:p>
          <a:p>
            <a:r>
              <a:rPr lang="en-ZA" dirty="0" smtClean="0"/>
              <a:t>This means that the expected half-life of any income gap is 27 years, not 5: South Africa has considerably less economic mobility than previous estimates would lead us to believe.</a:t>
            </a:r>
          </a:p>
          <a:p>
            <a:r>
              <a:rPr lang="en-ZA" dirty="0" smtClean="0"/>
              <a:t>System GMM estimator J-test cannot reject over-identifying restrictions.</a:t>
            </a:r>
          </a:p>
          <a:p>
            <a:r>
              <a:rPr lang="en-ZA" dirty="0" smtClean="0"/>
              <a:t>Extend to nonparametric estimator in which income mobility and reliability of income measure both depend on initial income level</a:t>
            </a:r>
          </a:p>
          <a:p>
            <a:r>
              <a:rPr lang="en-ZA" dirty="0" smtClean="0"/>
              <a:t>Results: </a:t>
            </a:r>
          </a:p>
          <a:p>
            <a:pPr lvl="1"/>
            <a:r>
              <a:rPr lang="en-ZA" dirty="0" smtClean="0"/>
              <a:t>Income variable less reliable for lower income households.</a:t>
            </a:r>
          </a:p>
          <a:p>
            <a:pPr lvl="1"/>
            <a:r>
              <a:rPr lang="en-ZA" dirty="0" smtClean="0"/>
              <a:t>Income convergence relatively high for low-income groups; very low for high income households.</a:t>
            </a:r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88724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ZA" b="1" dirty="0"/>
                  <a:t>Estimates of</a:t>
                </a:r>
                <a:r>
                  <a:rPr lang="en-ZA" b="1" dirty="0" smtClean="0"/>
                  <a:t> </a:t>
                </a:r>
                <a14:m>
                  <m:oMath xmlns:m="http://schemas.openxmlformats.org/officeDocument/2006/math">
                    <m:r>
                      <a:rPr lang="en-ZA" b="1" i="1">
                        <a:latin typeface="Cambria Math"/>
                      </a:rPr>
                      <m:t>𝜶</m:t>
                    </m:r>
                  </m:oMath>
                </a14:m>
                <a:r>
                  <a:rPr lang="en-ZA" b="1" dirty="0" smtClean="0"/>
                  <a:t> </a:t>
                </a:r>
                <a:r>
                  <a:rPr lang="en-ZA" b="1" dirty="0"/>
                  <a:t>and</a:t>
                </a:r>
                <a:r>
                  <a:rPr lang="en-ZA" b="1" dirty="0" smtClean="0"/>
                  <a:t> </a:t>
                </a:r>
                <a14:m>
                  <m:oMath xmlns:m="http://schemas.openxmlformats.org/officeDocument/2006/math">
                    <m:r>
                      <a:rPr lang="en-ZA" b="1" i="1">
                        <a:latin typeface="Cambria Math"/>
                      </a:rPr>
                      <m:t>𝜷</m:t>
                    </m:r>
                  </m:oMath>
                </a14:m>
                <a:endParaRPr lang="en-ZA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412776"/>
            <a:ext cx="7085559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5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614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Motivation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High </a:t>
            </a:r>
            <a:r>
              <a:rPr lang="en-ZA" dirty="0" smtClean="0"/>
              <a:t>inequality and low income mobility in SA</a:t>
            </a:r>
          </a:p>
          <a:p>
            <a:r>
              <a:rPr lang="en-ZA" dirty="0" smtClean="0"/>
              <a:t>Is </a:t>
            </a:r>
            <a:r>
              <a:rPr lang="en-ZA" dirty="0" smtClean="0"/>
              <a:t>failure </a:t>
            </a:r>
            <a:r>
              <a:rPr lang="en-ZA" dirty="0" smtClean="0"/>
              <a:t>of our school system </a:t>
            </a:r>
            <a:r>
              <a:rPr lang="en-ZA" baseline="0" dirty="0" smtClean="0"/>
              <a:t>at </a:t>
            </a:r>
            <a:r>
              <a:rPr lang="en-ZA" baseline="0" dirty="0" smtClean="0"/>
              <a:t>the heart of our failure to increase social mobility and to reduce income </a:t>
            </a:r>
            <a:r>
              <a:rPr lang="en-ZA" baseline="0" dirty="0" smtClean="0"/>
              <a:t>inequality?</a:t>
            </a:r>
            <a:endParaRPr lang="en-ZA" baseline="0" dirty="0" smtClean="0"/>
          </a:p>
          <a:p>
            <a:pPr lvl="1"/>
            <a:r>
              <a:rPr lang="en-ZA" dirty="0"/>
              <a:t>Labour market inequality is central to overall inequality and to poverty</a:t>
            </a:r>
          </a:p>
          <a:p>
            <a:pPr lvl="1"/>
            <a:r>
              <a:rPr lang="en-ZA" dirty="0" smtClean="0"/>
              <a:t>Weak </a:t>
            </a:r>
            <a:r>
              <a:rPr lang="en-ZA" dirty="0"/>
              <a:t>education is central to wage inequality</a:t>
            </a:r>
          </a:p>
          <a:p>
            <a:r>
              <a:rPr lang="en-US" dirty="0" smtClean="0">
                <a:ea typeface="ＭＳ Ｐゴシック" pitchFamily="34" charset="-128"/>
              </a:rPr>
              <a:t>Important research questions: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the role of education in employment and </a:t>
            </a:r>
            <a:r>
              <a:rPr lang="en-US" dirty="0" smtClean="0"/>
              <a:t>earnings?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the quality of education offered to poor children? </a:t>
            </a:r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87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Model assumptions</a:t>
            </a:r>
            <a:endParaRPr lang="en-Z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ZA" dirty="0" smtClean="0"/>
                  <a:t>Express reliability </a:t>
                </a:r>
                <a:r>
                  <a:rPr lang="en-ZA" dirty="0"/>
                  <a:t>of the observed income measure as </a:t>
                </a:r>
                <a:r>
                  <a:rPr lang="en-ZA" dirty="0" smtClean="0"/>
                  <a:t>share </a:t>
                </a:r>
                <a:r>
                  <a:rPr lang="en-ZA" dirty="0"/>
                  <a:t>of total variation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ZA" i="1">
                            <a:latin typeface="Cambria Math"/>
                          </a:rPr>
                        </m:ctrlPr>
                      </m:sSubPr>
                      <m:e>
                        <m:r>
                          <a:rPr lang="en-ZA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ZA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ZA" dirty="0"/>
                  <a:t> due to variation in actual income </a:t>
                </a:r>
                <a:endParaRPr lang="en-ZA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i="1" smtClean="0">
                          <a:latin typeface="Cambria Math"/>
                        </a:rPr>
                        <m:t>𝛼</m:t>
                      </m:r>
                      <m:r>
                        <a:rPr lang="en-ZA" i="1" smtClean="0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en-ZA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ZA">
                              <a:latin typeface="Cambria Math"/>
                            </a:rPr>
                            <m:t>Var</m:t>
                          </m:r>
                          <m:d>
                            <m:dPr>
                              <m:ctrlPr>
                                <a:rPr lang="en-ZA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ZA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ZA" i="1"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ZA">
                              <a:latin typeface="Cambria Math"/>
                            </a:rPr>
                            <m:t>Var</m:t>
                          </m:r>
                          <m:d>
                            <m:dPr>
                              <m:ctrlPr>
                                <a:rPr lang="en-ZA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ZA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den>
                      </m:f>
                      <m:r>
                        <a:rPr lang="en-ZA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ZA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ZA">
                              <a:latin typeface="Cambria Math"/>
                            </a:rPr>
                            <m:t>Var</m:t>
                          </m:r>
                          <m:d>
                            <m:dPr>
                              <m:ctrlPr>
                                <a:rPr lang="en-ZA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ZA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ZA" i="1"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ZA">
                              <a:latin typeface="Cambria Math"/>
                            </a:rPr>
                            <m:t>Var</m:t>
                          </m:r>
                          <m:d>
                            <m:dPr>
                              <m:ctrlPr>
                                <a:rPr lang="en-ZA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ZA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ZA" i="1"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  <m:r>
                            <a:rPr lang="en-ZA" i="1">
                              <a:latin typeface="Cambria Math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ZA">
                              <a:latin typeface="Cambria Math"/>
                            </a:rPr>
                            <m:t>Var</m:t>
                          </m:r>
                          <m:d>
                            <m:dPr>
                              <m:ctrlPr>
                                <a:rPr lang="en-ZA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ZA" i="1">
                                  <a:latin typeface="Cambria Math"/>
                                </a:rPr>
                                <m:t>𝑒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ZA" dirty="0" smtClean="0"/>
              </a:p>
              <a:p>
                <a:r>
                  <a:rPr lang="en-ZA" dirty="0" smtClean="0"/>
                  <a:t>Find expected value of 7 regression coefficients with and without measurement error.</a:t>
                </a:r>
              </a:p>
              <a:p>
                <a:r>
                  <a:rPr lang="en-ZA" dirty="0" smtClean="0"/>
                  <a:t>Can use these regression coefficients to simultaneously and precisely estimate income mobility </a:t>
                </a:r>
                <a14:m>
                  <m:oMath xmlns:m="http://schemas.openxmlformats.org/officeDocument/2006/math">
                    <m:r>
                      <a:rPr lang="en-ZA" smtClean="0">
                        <a:latin typeface="Cambria Math"/>
                      </a:rPr>
                      <m:t>𝛽</m:t>
                    </m:r>
                  </m:oMath>
                </a14:m>
                <a:r>
                  <a:rPr lang="en-ZA" dirty="0" smtClean="0"/>
                  <a:t> and income measure reliability </a:t>
                </a:r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en-ZA" dirty="0" smtClean="0"/>
                  <a:t>.</a:t>
                </a:r>
              </a:p>
              <a:p>
                <a:r>
                  <a:rPr lang="en-ZA" dirty="0" smtClean="0"/>
                  <a:t>Use over-identifying restrictions to test validity of model assumptions.</a:t>
                </a:r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1">
                <a:blip r:embed="rId2"/>
                <a:stretch>
                  <a:fillRect l="-1185" t="-1859" r="-1778" b="-297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39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7 Regression coefficients</a:t>
            </a:r>
            <a:endParaRPr lang="en-Z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63698152"/>
                  </p:ext>
                </p:extLst>
              </p:nvPr>
            </p:nvGraphicFramePr>
            <p:xfrm>
              <a:off x="179512" y="1628800"/>
              <a:ext cx="8712970" cy="425401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82936"/>
                    <a:gridCol w="2685416"/>
                    <a:gridCol w="1080120"/>
                    <a:gridCol w="864096"/>
                    <a:gridCol w="2736304"/>
                    <a:gridCol w="864098"/>
                  </a:tblGrid>
                  <a:tr h="258975">
                    <a:tc rowSpan="2"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Parameter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 rowSpan="2"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Population means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6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6478">
                    <a:tc gridSpan="2" v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No measurement error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6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Classical measurement error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6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5897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 i="1" smtClean="0">
                                    <a:effectLst/>
                                    <a:latin typeface="Cambria Math"/>
                                  </a:rPr>
                                  <m:t>𝐿</m:t>
                                </m:r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ZA" sz="1400" i="1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-0.249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𝛽</m:t>
                                    </m:r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-0.25</a:t>
                          </a:r>
                        </a:p>
                      </a:txBody>
                      <a:tcPr marL="7620" marR="7620" marT="7620" marB="0" anchor="ctr"/>
                    </a:tc>
                  </a:tr>
                  <a:tr h="394671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 i="1" smtClean="0">
                                    <a:effectLst/>
                                    <a:latin typeface="Cambria Math"/>
                                  </a:rPr>
                                  <m:t>𝐿</m:t>
                                </m:r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ZA" sz="1400" i="1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𝛽</m:t>
                                </m:r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𝛽</m:t>
                                    </m:r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-0.19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𝛼𝛽</m:t>
                                </m:r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𝛽</m:t>
                                    </m:r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-0.04</a:t>
                          </a:r>
                        </a:p>
                      </a:txBody>
                      <a:tcPr marL="7620" marR="7620" marT="7620" marB="0" anchor="ctr"/>
                    </a:tc>
                  </a:tr>
                  <a:tr h="394671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 i="1" smtClean="0">
                                    <a:effectLst/>
                                    <a:latin typeface="Cambria Math"/>
                                  </a:rPr>
                                  <m:t>𝐿</m:t>
                                </m:r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ZA" sz="1400" i="1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𝛽</m:t>
                                </m:r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𝛽</m:t>
                                    </m:r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+2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-0.44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𝛼</m:t>
                                    </m:r>
                                    <m:d>
                                      <m:d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𝛽</m:t>
                                        </m:r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-0.29</a:t>
                          </a:r>
                        </a:p>
                      </a:txBody>
                      <a:tcPr marL="7620" marR="7620" marT="7620" marB="0" anchor="ctr"/>
                    </a:tc>
                  </a:tr>
                  <a:tr h="25897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 i="1" smtClean="0">
                                    <a:effectLst/>
                                    <a:latin typeface="Cambria Math"/>
                                  </a:rPr>
                                  <m:t>𝐿</m:t>
                                </m:r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ZA" sz="1400" i="1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-0.25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𝛽</m:t>
                                    </m:r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𝛼</m:t>
                                </m:r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-0.25</a:t>
                          </a:r>
                        </a:p>
                      </a:txBody>
                      <a:tcPr marL="7620" marR="7620" marT="7620" marB="0" anchor="ctr"/>
                    </a:tc>
                  </a:tr>
                  <a:tr h="56322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 smtClean="0">
                                    <a:effectLst/>
                                    <a:latin typeface="Cambria Math"/>
                                  </a:rPr>
                                  <m:t>𝐿</m:t>
                                </m:r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ZA" sz="1400" i="1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ZA" sz="1400" i="1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i="1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ZA" sz="1400" i="1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ZA" sz="1400">
                                                <a:effectLst/>
                                                <a:latin typeface="Cambria Math"/>
                                              </a:rPr>
                                              <m:t>𝛽</m:t>
                                            </m:r>
                                            <m:r>
                                              <a:rPr lang="en-ZA" sz="1400">
                                                <a:effectLst/>
                                                <a:latin typeface="Cambria Math"/>
                                              </a:rPr>
                                              <m:t>+1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d>
                                      <m:d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𝛼</m:t>
                                        </m:r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𝛼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𝛼</m:t>
                                        </m:r>
                                      </m:e>
                                      <m:sup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ZA" sz="1400" i="1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ZA" sz="1400">
                                                <a:effectLst/>
                                                <a:latin typeface="Cambria Math"/>
                                              </a:rPr>
                                              <m:t>𝛽</m:t>
                                            </m:r>
                                            <m:r>
                                              <a:rPr lang="en-ZA" sz="1400">
                                                <a:effectLst/>
                                                <a:latin typeface="Cambria Math"/>
                                              </a:rPr>
                                              <m:t>+1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−1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0.33</a:t>
                          </a:r>
                        </a:p>
                      </a:txBody>
                      <a:tcPr marL="7620" marR="7620" marT="7620" marB="0" anchor="ctr"/>
                    </a:tc>
                  </a:tr>
                  <a:tr h="56322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𝐿</m:t>
                                </m:r>
                                <m:d>
                                  <m:dPr>
                                    <m:ctrlPr>
                                      <a:rPr lang="en-ZA" sz="14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ZA" sz="1400" i="1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ZA" sz="1400" i="1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-0.25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1−</m:t>
                                    </m:r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𝛼</m:t>
                                    </m:r>
                                    <m:d>
                                      <m:d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𝛽</m:t>
                                        </m:r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𝛼</m:t>
                                        </m:r>
                                      </m:e>
                                      <m:sup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𝛽</m:t>
                                        </m:r>
                                        <m:d>
                                          <m:dPr>
                                            <m:ctrlPr>
                                              <a:rPr lang="en-ZA" sz="1400" i="1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ZA" sz="1400">
                                                <a:effectLst/>
                                                <a:latin typeface="Cambria Math"/>
                                              </a:rPr>
                                              <m:t>𝛽</m:t>
                                            </m:r>
                                            <m:r>
                                              <a:rPr lang="en-ZA" sz="1400">
                                                <a:effectLst/>
                                                <a:latin typeface="Cambria Math"/>
                                              </a:rPr>
                                              <m:t>+1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𝛼</m:t>
                                        </m:r>
                                      </m:e>
                                      <m:sup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ZA" sz="1400" i="1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ZA" sz="1400">
                                                <a:effectLst/>
                                                <a:latin typeface="Cambria Math"/>
                                              </a:rPr>
                                              <m:t>𝛽</m:t>
                                            </m:r>
                                            <m:r>
                                              <a:rPr lang="en-ZA" sz="1400">
                                                <a:effectLst/>
                                                <a:latin typeface="Cambria Math"/>
                                              </a:rPr>
                                              <m:t>+1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−1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-0.5</a:t>
                          </a:r>
                        </a:p>
                      </a:txBody>
                      <a:tcPr marL="7620" marR="7620" marT="7620" marB="0" anchor="ctr"/>
                    </a:tc>
                  </a:tr>
                  <a:tr h="56322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ZA" sz="140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 smtClean="0">
                                    <a:effectLst/>
                                    <a:latin typeface="Cambria Math"/>
                                  </a:rPr>
                                  <m:t>𝐿</m:t>
                                </m:r>
                                <m:d>
                                  <m:dPr>
                                    <m:ctrlPr>
                                      <a:rPr lang="en-ZA" sz="14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ZA" sz="1400" b="0" i="1" smtClean="0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ZA" sz="1400" b="0" i="1" smtClean="0">
                                            <a:effectLst/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ox>
                                  <m:box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-0.13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ZA" sz="14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ZA" sz="14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1−</m:t>
                                    </m:r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𝛼</m:t>
                                    </m:r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𝛼</m:t>
                                    </m:r>
                                    <m:sSup>
                                      <m:sSup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𝛽</m:t>
                                        </m:r>
                                      </m:e>
                                      <m:sup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ZA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d>
                                      <m:dPr>
                                        <m:ctrlPr>
                                          <a:rPr lang="en-ZA" sz="14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1−</m:t>
                                        </m:r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𝛼</m:t>
                                        </m:r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ZA" sz="1400">
                                            <a:effectLst/>
                                            <a:latin typeface="Cambria Math"/>
                                          </a:rPr>
                                          <m:t>𝛼𝛽</m:t>
                                        </m:r>
                                      </m:e>
                                    </m:d>
                                  </m:den>
                                </m:f>
                              </m:oMath>
                            </m:oMathPara>
                          </a14:m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-0.41</a:t>
                          </a:r>
                        </a:p>
                      </a:txBody>
                      <a:tcPr marL="7620" marR="7620" marT="762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5450291"/>
                  </p:ext>
                </p:extLst>
              </p:nvPr>
            </p:nvGraphicFramePr>
            <p:xfrm>
              <a:off x="179512" y="1628800"/>
              <a:ext cx="8712970" cy="422321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82936"/>
                    <a:gridCol w="2685416"/>
                    <a:gridCol w="1080120"/>
                    <a:gridCol w="864096"/>
                    <a:gridCol w="2736304"/>
                    <a:gridCol w="864098"/>
                  </a:tblGrid>
                  <a:tr h="289243">
                    <a:tc rowSpan="2"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Parameter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 rowSpan="2"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Population means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6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6478">
                    <a:tc gridSpan="2" v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ZA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No measurement error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6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ZA" sz="1400" dirty="0">
                              <a:effectLst/>
                            </a:rPr>
                            <a:t>Classical measurement error</a:t>
                          </a:r>
                          <a:endParaRPr lang="en-ZA" sz="14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en-ZA" sz="1600" dirty="0">
                            <a:effectLst/>
                            <a:latin typeface="Garamond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20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223077" r="-1710127" b="-1009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7914" t="-223077" r="-206349" b="-1009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93785" t="-223077" r="-414124" b="-1009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-0.249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86860" t="-223077" r="-31626" b="-1009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-0.25</a:t>
                          </a:r>
                        </a:p>
                      </a:txBody>
                      <a:tcPr marL="7620" marR="7620" marT="7620" marB="0" anchor="ctr"/>
                    </a:tc>
                  </a:tr>
                  <a:tr h="39467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258462" r="-1710127" b="-7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7914" t="-258462" r="-206349" b="-7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93785" t="-258462" r="-414124" b="-7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-0.19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86860" t="-258462" r="-31626" b="-7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-0.04</a:t>
                          </a:r>
                        </a:p>
                      </a:txBody>
                      <a:tcPr marL="7620" marR="7620" marT="7620" marB="0" anchor="ctr"/>
                    </a:tc>
                  </a:tr>
                  <a:tr h="39467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358462" r="-1710127" b="-6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7914" t="-358462" r="-206349" b="-6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93785" t="-358462" r="-414124" b="-6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-0.44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86860" t="-358462" r="-31626" b="-6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-0.29</a:t>
                          </a:r>
                        </a:p>
                      </a:txBody>
                      <a:tcPr marL="7620" marR="7620" marT="7620" marB="0" anchor="ctr"/>
                    </a:tc>
                  </a:tr>
                  <a:tr h="320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573077" r="-1710127" b="-659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7914" t="-573077" r="-206349" b="-659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93785" t="-573077" r="-414124" b="-659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-0.25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86860" t="-573077" r="-31626" b="-659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-0.25</a:t>
                          </a:r>
                        </a:p>
                      </a:txBody>
                      <a:tcPr marL="7620" marR="7620" marT="7620" marB="0" anchor="ctr"/>
                    </a:tc>
                  </a:tr>
                  <a:tr h="69602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t="-304348" r="-1710127" b="-198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7914" t="-304348" r="-206349" b="-198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93785" t="-304348" r="-414124" b="-198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86860" t="-304348" r="-31626" b="-198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0.33</a:t>
                          </a:r>
                        </a:p>
                      </a:txBody>
                      <a:tcPr marL="7620" marR="7620" marT="7620" marB="0" anchor="ctr"/>
                    </a:tc>
                  </a:tr>
                  <a:tr h="69602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t="-407895" r="-1710127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7914" t="-407895" r="-20634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93785" t="-407895" r="-41412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-0.25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86860" t="-407895" r="-31626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-0.5</a:t>
                          </a:r>
                        </a:p>
                      </a:txBody>
                      <a:tcPr marL="7620" marR="7620" marT="7620" marB="0" anchor="ctr"/>
                    </a:tc>
                  </a:tr>
                  <a:tr h="69602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507895" r="-1710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7914" t="-507895" r="-2063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293785" t="-507895" r="-414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-0.13</a:t>
                          </a: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86860" t="-507895" r="-31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fontAlgn="ctr"/>
                          <a:r>
                            <a:rPr lang="en-ZA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Calibri"/>
                            </a:rPr>
                            <a:t>-0.41</a:t>
                          </a:r>
                        </a:p>
                      </a:txBody>
                      <a:tcPr marL="7620" marR="7620" marT="7620" marB="0"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9767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0338"/>
          </a:xfrm>
        </p:spPr>
        <p:txBody>
          <a:bodyPr>
            <a:normAutofit/>
          </a:bodyPr>
          <a:lstStyle/>
          <a:p>
            <a:r>
              <a:rPr lang="en-ZA" sz="4000" b="1" dirty="0" smtClean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Two strong South African regularities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895979"/>
              </p:ext>
            </p:extLst>
          </p:nvPr>
        </p:nvGraphicFramePr>
        <p:xfrm>
          <a:off x="4" y="844704"/>
          <a:ext cx="4214810" cy="2952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27984" y="908720"/>
            <a:ext cx="471601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ZA" sz="2800" b="1" dirty="0" smtClean="0"/>
              <a:t> </a:t>
            </a:r>
            <a:r>
              <a:rPr lang="en-ZA" sz="2800" b="1" dirty="0"/>
              <a:t>L</a:t>
            </a:r>
            <a:r>
              <a:rPr lang="en-ZA" sz="2800" b="1" dirty="0" smtClean="0"/>
              <a:t>abour market</a:t>
            </a:r>
            <a:r>
              <a:rPr lang="en-ZA" sz="2800" dirty="0" smtClean="0"/>
              <a:t> (</a:t>
            </a:r>
            <a:r>
              <a:rPr lang="en-ZA" sz="2800" dirty="0" err="1" smtClean="0"/>
              <a:t>Mincerian</a:t>
            </a:r>
            <a:r>
              <a:rPr lang="en-ZA" sz="2800" dirty="0" smtClean="0"/>
              <a:t> returns to education) – a strong and convex positive relationship between schooling and wages</a:t>
            </a:r>
            <a:endParaRPr lang="en-ZA" sz="280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27984" y="3672513"/>
            <a:ext cx="4650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ZA" sz="2800" dirty="0"/>
              <a:t> </a:t>
            </a:r>
            <a:r>
              <a:rPr lang="en-ZA" sz="2800" b="1" dirty="0" smtClean="0"/>
              <a:t>School system</a:t>
            </a:r>
            <a:r>
              <a:rPr lang="en-ZA" sz="2800" dirty="0" smtClean="0"/>
              <a:t> </a:t>
            </a:r>
            <a:r>
              <a:rPr lang="en-ZA" sz="2800" dirty="0"/>
              <a:t>(social </a:t>
            </a:r>
            <a:r>
              <a:rPr lang="en-ZA" sz="2800" dirty="0" smtClean="0"/>
              <a:t>gradient) – a strong </a:t>
            </a:r>
            <a:r>
              <a:rPr lang="en-ZA" sz="2800" dirty="0"/>
              <a:t>and convex positive </a:t>
            </a:r>
            <a:r>
              <a:rPr lang="en-ZA" sz="2800" dirty="0" smtClean="0"/>
              <a:t>relationship between SES and school performance</a:t>
            </a:r>
            <a:endParaRPr lang="en-ZA" sz="28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05" y="3871150"/>
            <a:ext cx="4240419" cy="29422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7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9275"/>
          </a:xfrm>
        </p:spPr>
        <p:txBody>
          <a:bodyPr>
            <a:normAutofit fontScale="90000"/>
          </a:bodyPr>
          <a:lstStyle/>
          <a:p>
            <a:r>
              <a:rPr lang="en-ZA" sz="3600" b="1" dirty="0" smtClean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SA’s dualistic school system and labour market</a:t>
            </a:r>
            <a:endParaRPr lang="en-ZA" sz="3600" dirty="0" smtClean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640" y="562393"/>
            <a:ext cx="4259263" cy="2159000"/>
          </a:xfrm>
          <a:ln w="50800">
            <a:solidFill>
              <a:schemeClr val="accent1">
                <a:lumMod val="50000"/>
              </a:schemeClr>
            </a:solidFill>
          </a:ln>
        </p:spPr>
        <p:txBody>
          <a:bodyPr lIns="72000">
            <a:normAutofit fontScale="85000" lnSpcReduction="20000"/>
          </a:bodyPr>
          <a:lstStyle/>
          <a:p>
            <a:pPr algn="ctr">
              <a:buFont typeface="Arial" charset="0"/>
              <a:buNone/>
              <a:defRPr/>
            </a:pPr>
            <a:r>
              <a:rPr lang="en-ZA" sz="2400" b="1" dirty="0" smtClean="0">
                <a:solidFill>
                  <a:schemeClr val="tx2"/>
                </a:solidFill>
                <a:latin typeface="+mn-lt"/>
              </a:rPr>
              <a:t>High productivity jobs &amp; incomes</a:t>
            </a:r>
          </a:p>
          <a:p>
            <a:pPr>
              <a:defRPr/>
            </a:pPr>
            <a:r>
              <a:rPr lang="en-US" sz="2500" dirty="0" smtClean="0">
                <a:solidFill>
                  <a:schemeClr val="tx2"/>
                </a:solidFill>
                <a:latin typeface="+mn-lt"/>
              </a:rPr>
              <a:t>±10-15% of </a:t>
            </a:r>
            <a:r>
              <a:rPr lang="en-US" sz="2500" dirty="0" err="1" smtClean="0">
                <a:solidFill>
                  <a:schemeClr val="tx2"/>
                </a:solidFill>
                <a:latin typeface="+mn-lt"/>
              </a:rPr>
              <a:t>labour</a:t>
            </a:r>
            <a:r>
              <a:rPr lang="en-US" sz="2500" dirty="0" smtClean="0">
                <a:solidFill>
                  <a:schemeClr val="tx2"/>
                </a:solidFill>
                <a:latin typeface="+mn-lt"/>
              </a:rPr>
              <a:t> force – mainly p</a:t>
            </a:r>
            <a:r>
              <a:rPr lang="en-ZA" sz="2500" dirty="0" err="1" smtClean="0">
                <a:solidFill>
                  <a:schemeClr val="tx2"/>
                </a:solidFill>
                <a:latin typeface="+mn-lt"/>
              </a:rPr>
              <a:t>rofessional</a:t>
            </a:r>
            <a:r>
              <a:rPr lang="en-ZA" sz="2500" dirty="0" smtClean="0">
                <a:solidFill>
                  <a:schemeClr val="tx2"/>
                </a:solidFill>
                <a:latin typeface="+mn-lt"/>
              </a:rPr>
              <a:t>, managerial &amp; skilled jobs </a:t>
            </a:r>
          </a:p>
          <a:p>
            <a:pPr>
              <a:defRPr/>
            </a:pPr>
            <a:r>
              <a:rPr lang="en-ZA" sz="2500" dirty="0" smtClean="0">
                <a:solidFill>
                  <a:schemeClr val="tx2"/>
                </a:solidFill>
                <a:latin typeface="+mn-lt"/>
              </a:rPr>
              <a:t>Requires degree, good quality  matric, or good vocational skills </a:t>
            </a:r>
          </a:p>
          <a:p>
            <a:pPr>
              <a:defRPr/>
            </a:pPr>
            <a:r>
              <a:rPr lang="en-ZA" sz="2500" dirty="0" smtClean="0">
                <a:solidFill>
                  <a:schemeClr val="tx2"/>
                </a:solidFill>
                <a:latin typeface="+mn-lt"/>
              </a:rPr>
              <a:t>Historically mainly whites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59338" y="4625248"/>
            <a:ext cx="4259263" cy="2209800"/>
          </a:xfrm>
          <a:prstGeom prst="rect">
            <a:avLst/>
          </a:prstGeom>
          <a:ln w="508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defRPr/>
            </a:pPr>
            <a:r>
              <a:rPr lang="en-US" sz="2000" b="1" dirty="0">
                <a:solidFill>
                  <a:srgbClr val="FF3300"/>
                </a:solidFill>
                <a:latin typeface="+mn-lt"/>
              </a:rPr>
              <a:t>Low  productivity jobs &amp; incomes</a:t>
            </a:r>
            <a:endParaRPr lang="en-ZA" sz="20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rgbClr val="FF3300"/>
                </a:solidFill>
                <a:latin typeface="+mn-lt"/>
              </a:rPr>
              <a:t>Often manual or low skill jobs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rgbClr val="FF3300"/>
                </a:solidFill>
                <a:latin typeface="+mn-lt"/>
              </a:rPr>
              <a:t>Limited or low quality education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rgbClr val="FF3300"/>
                </a:solidFill>
                <a:latin typeface="+mn-lt"/>
              </a:rPr>
              <a:t>Minimum wage can exceed their productivity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51" y="562393"/>
            <a:ext cx="4259262" cy="2159000"/>
          </a:xfrm>
          <a:prstGeom prst="rect">
            <a:avLst/>
          </a:prstGeom>
          <a:ln w="50800">
            <a:solidFill>
              <a:schemeClr val="accent1">
                <a:lumMod val="50000"/>
              </a:schemeClr>
            </a:solidFill>
          </a:ln>
        </p:spPr>
        <p:txBody>
          <a:bodyPr lIns="36000" rIns="0"/>
          <a:lstStyle/>
          <a:p>
            <a:pPr marL="342900" indent="-342900" algn="ctr" fontAlgn="auto">
              <a:buFont typeface="Arial" pitchFamily="34" charset="0"/>
              <a:buNone/>
              <a:defRPr/>
            </a:pPr>
            <a:r>
              <a:rPr lang="en-US" sz="2000" b="1" dirty="0">
                <a:solidFill>
                  <a:srgbClr val="002060"/>
                </a:solidFill>
                <a:latin typeface="+mn-lt"/>
                <a:ea typeface="+mn-ea"/>
              </a:rPr>
              <a:t>High </a:t>
            </a:r>
            <a:r>
              <a:rPr lang="en-US" sz="2000" b="1" dirty="0">
                <a:solidFill>
                  <a:srgbClr val="002060"/>
                </a:solidFill>
                <a:latin typeface="+mn-lt"/>
              </a:rPr>
              <a:t>quality schools</a:t>
            </a:r>
            <a:endParaRPr lang="en-ZA" sz="2000" b="1" dirty="0">
              <a:solidFill>
                <a:srgbClr val="002060"/>
              </a:solidFill>
              <a:latin typeface="+mn-lt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rgbClr val="002060"/>
                </a:solidFill>
                <a:latin typeface="+mn-lt"/>
              </a:rPr>
              <a:t>±10-15 % of schools, mainly </a:t>
            </a:r>
            <a:r>
              <a:rPr lang="en-US" sz="1900" dirty="0" smtClean="0">
                <a:solidFill>
                  <a:srgbClr val="002060"/>
                </a:solidFill>
                <a:latin typeface="+mn-lt"/>
              </a:rPr>
              <a:t>former (though no </a:t>
            </a:r>
            <a:r>
              <a:rPr lang="en-US" sz="1900" dirty="0">
                <a:solidFill>
                  <a:srgbClr val="002060"/>
                </a:solidFill>
              </a:rPr>
              <a:t>longer) white </a:t>
            </a:r>
            <a:endParaRPr lang="en-US" sz="1900" dirty="0">
              <a:solidFill>
                <a:srgbClr val="002060"/>
              </a:solidFill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rgbClr val="002060"/>
                </a:solidFill>
                <a:latin typeface="+mn-lt"/>
              </a:rPr>
              <a:t>Produce strong cognitive skills </a:t>
            </a:r>
            <a:endParaRPr lang="en-US" sz="1900" dirty="0" smtClean="0">
              <a:solidFill>
                <a:srgbClr val="002060"/>
              </a:solidFill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00" dirty="0" smtClean="0">
                <a:solidFill>
                  <a:srgbClr val="002060"/>
                </a:solidFill>
                <a:latin typeface="+mn-lt"/>
              </a:rPr>
              <a:t>Teachers qualified, schools functional, good assessment, parent involvement</a:t>
            </a:r>
            <a:endParaRPr lang="en-US" sz="19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12711" y="4648200"/>
            <a:ext cx="4294187" cy="2209800"/>
          </a:xfrm>
          <a:prstGeom prst="rect">
            <a:avLst/>
          </a:prstGeom>
          <a:ln w="50800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b="1" dirty="0">
                <a:solidFill>
                  <a:srgbClr val="FF3300"/>
                </a:solidFill>
                <a:latin typeface="+mn-lt"/>
              </a:rPr>
              <a:t>Low quality schools</a:t>
            </a:r>
            <a:endParaRPr lang="en-ZA" sz="2200" b="1" dirty="0">
              <a:solidFill>
                <a:srgbClr val="FF330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100" dirty="0">
                <a:solidFill>
                  <a:srgbClr val="FF3300"/>
                </a:solidFill>
              </a:rPr>
              <a:t>V</a:t>
            </a:r>
            <a:r>
              <a:rPr lang="en-US" sz="2100" dirty="0" smtClean="0">
                <a:solidFill>
                  <a:srgbClr val="FF3300"/>
                </a:solidFill>
                <a:latin typeface="+mn-lt"/>
              </a:rPr>
              <a:t>ery </a:t>
            </a:r>
            <a:r>
              <a:rPr lang="en-US" sz="2100" dirty="0">
                <a:solidFill>
                  <a:srgbClr val="FF3300"/>
                </a:solidFill>
                <a:latin typeface="+mn-lt"/>
              </a:rPr>
              <a:t>weak cognitive skills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100" dirty="0">
                <a:solidFill>
                  <a:srgbClr val="FF3300"/>
                </a:solidFill>
                <a:latin typeface="+mn-lt"/>
              </a:rPr>
              <a:t>Teachers less qualified, de-motivated, schools </a:t>
            </a:r>
            <a:r>
              <a:rPr lang="en-US" sz="2100" dirty="0" smtClean="0">
                <a:solidFill>
                  <a:srgbClr val="FF3300"/>
                </a:solidFill>
                <a:latin typeface="+mn-lt"/>
              </a:rPr>
              <a:t>dysfunctional</a:t>
            </a:r>
            <a:r>
              <a:rPr lang="en-US" sz="2100" dirty="0">
                <a:solidFill>
                  <a:srgbClr val="FF3300"/>
                </a:solidFill>
                <a:latin typeface="+mn-lt"/>
              </a:rPr>
              <a:t>, </a:t>
            </a:r>
            <a:r>
              <a:rPr lang="en-US" sz="2100" dirty="0" smtClean="0">
                <a:solidFill>
                  <a:srgbClr val="FF3300"/>
                </a:solidFill>
              </a:rPr>
              <a:t>assessment weak, </a:t>
            </a:r>
            <a:r>
              <a:rPr lang="en-US" sz="2100" dirty="0">
                <a:solidFill>
                  <a:srgbClr val="FF3300"/>
                </a:solidFill>
                <a:latin typeface="+mn-lt"/>
              </a:rPr>
              <a:t>little parental </a:t>
            </a:r>
            <a:r>
              <a:rPr lang="en-US" sz="2100" dirty="0" smtClean="0">
                <a:solidFill>
                  <a:srgbClr val="FF3300"/>
                </a:solidFill>
                <a:latin typeface="+mn-lt"/>
              </a:rPr>
              <a:t>involvement,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100" dirty="0" smtClean="0">
                <a:solidFill>
                  <a:srgbClr val="FF3300"/>
                </a:solidFill>
                <a:latin typeface="+mn-lt"/>
              </a:rPr>
              <a:t>Mainly </a:t>
            </a:r>
            <a:r>
              <a:rPr lang="en-US" sz="2100" dirty="0">
                <a:solidFill>
                  <a:srgbClr val="FF3300"/>
                </a:solidFill>
                <a:latin typeface="+mn-lt"/>
              </a:rPr>
              <a:t>former black (DET) schools</a:t>
            </a:r>
          </a:p>
        </p:txBody>
      </p:sp>
      <p:sp>
        <p:nvSpPr>
          <p:cNvPr id="8" name="Left Arrow 7"/>
          <p:cNvSpPr/>
          <p:nvPr/>
        </p:nvSpPr>
        <p:spPr>
          <a:xfrm rot="10800000">
            <a:off x="4284663" y="1268413"/>
            <a:ext cx="574675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accent4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 rot="10800000">
            <a:off x="4284663" y="5157788"/>
            <a:ext cx="574675" cy="503237"/>
          </a:xfrm>
          <a:prstGeom prst="leftArrow">
            <a:avLst>
              <a:gd name="adj1" fmla="val 50000"/>
              <a:gd name="adj2" fmla="val 587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accent2"/>
              </a:solidFill>
            </a:endParaRPr>
          </a:p>
        </p:txBody>
      </p:sp>
      <p:sp>
        <p:nvSpPr>
          <p:cNvPr id="13" name="Up Arrow 12"/>
          <p:cNvSpPr/>
          <p:nvPr/>
        </p:nvSpPr>
        <p:spPr>
          <a:xfrm rot="5759712">
            <a:off x="3722956" y="2488336"/>
            <a:ext cx="633418" cy="2295532"/>
          </a:xfrm>
          <a:prstGeom prst="upArrow">
            <a:avLst>
              <a:gd name="adj1" fmla="val 50000"/>
              <a:gd name="adj2" fmla="val 51890"/>
            </a:avLst>
          </a:prstGeom>
          <a:solidFill>
            <a:srgbClr val="7030A0"/>
          </a:solidFill>
          <a:ln w="38100">
            <a:solidFill>
              <a:srgbClr val="7030A0"/>
            </a:solidFill>
          </a:ln>
          <a:scene3d>
            <a:camera prst="orthographicFront">
              <a:rot lat="0" lon="1200000" rev="3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accent4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107504" y="2796980"/>
            <a:ext cx="576064" cy="1791072"/>
          </a:xfrm>
          <a:prstGeom prst="upArrow">
            <a:avLst>
              <a:gd name="adj1" fmla="val 50000"/>
              <a:gd name="adj2" fmla="val 51890"/>
            </a:avLst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>
              <a:rot lat="0" lon="12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accent5"/>
              </a:solidFill>
            </a:endParaRPr>
          </a:p>
        </p:txBody>
      </p:sp>
      <p:sp>
        <p:nvSpPr>
          <p:cNvPr id="15" name="Up Arrow 14"/>
          <p:cNvSpPr/>
          <p:nvPr/>
        </p:nvSpPr>
        <p:spPr>
          <a:xfrm>
            <a:off x="6952008" y="2740566"/>
            <a:ext cx="607640" cy="1791072"/>
          </a:xfrm>
          <a:prstGeom prst="upArrow">
            <a:avLst>
              <a:gd name="adj1" fmla="val 50000"/>
              <a:gd name="adj2" fmla="val 5189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>
              <a:rot lat="0" lon="12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55298" y="2876541"/>
            <a:ext cx="2209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000" b="1" dirty="0">
                <a:solidFill>
                  <a:srgbClr val="00B050"/>
                </a:solidFill>
              </a:rPr>
              <a:t>Big demand for good schools, despite fees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b="1" dirty="0">
                <a:solidFill>
                  <a:srgbClr val="00B050"/>
                </a:solidFill>
              </a:rPr>
              <a:t>A few schools  cross the divide</a:t>
            </a:r>
            <a:endParaRPr lang="en-ZA" sz="20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96336" y="3030528"/>
            <a:ext cx="1471040" cy="1323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Vocational training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Affirmative action </a:t>
            </a:r>
            <a:endParaRPr lang="en-ZA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00214" y="2940050"/>
            <a:ext cx="2209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buFont typeface="Arial" charset="0"/>
              <a:buChar char="•"/>
            </a:pPr>
            <a:r>
              <a:rPr lang="en-US" sz="2000" b="1" dirty="0">
                <a:solidFill>
                  <a:srgbClr val="7030A0"/>
                </a:solidFill>
              </a:rPr>
              <a:t>Some talented, motivated or lucky students manage the transition</a:t>
            </a:r>
            <a:endParaRPr lang="en-ZA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2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uiExpand="1" build="allAtOnce" animBg="1"/>
      <p:bldP spid="6" grpId="0" build="allAtOnce" animBg="1"/>
      <p:bldP spid="7" grpId="0" build="allAtOnce" animBg="1"/>
      <p:bldP spid="8" grpId="0" animBg="1"/>
      <p:bldP spid="9" grpId="0" animBg="1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Current research projects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Five research projects at University of Stellenbosch / </a:t>
            </a:r>
            <a:r>
              <a:rPr lang="en-ZA" dirty="0" err="1" smtClean="0"/>
              <a:t>ReSEP</a:t>
            </a:r>
            <a:r>
              <a:rPr lang="en-ZA" dirty="0" smtClean="0"/>
              <a:t> on South African income distribution, labour market and school quality:</a:t>
            </a:r>
          </a:p>
          <a:p>
            <a:pPr lvl="1"/>
            <a:r>
              <a:rPr lang="en-ZA" dirty="0" smtClean="0"/>
              <a:t>Prospects for income distribution and poverty</a:t>
            </a:r>
          </a:p>
          <a:p>
            <a:pPr lvl="1"/>
            <a:r>
              <a:rPr lang="en-ZA" dirty="0" smtClean="0"/>
              <a:t>Gains from attending an advantaged school</a:t>
            </a:r>
          </a:p>
          <a:p>
            <a:pPr lvl="1"/>
            <a:r>
              <a:rPr lang="en-ZA" dirty="0"/>
              <a:t>The effect of job tenure on earnings</a:t>
            </a:r>
          </a:p>
          <a:p>
            <a:pPr lvl="1"/>
            <a:r>
              <a:rPr lang="en-ZA" b="1" dirty="0" smtClean="0"/>
              <a:t>The South African schooling earnings profile</a:t>
            </a:r>
          </a:p>
          <a:p>
            <a:pPr lvl="1"/>
            <a:r>
              <a:rPr lang="en-ZA" b="1" dirty="0" smtClean="0"/>
              <a:t>Income mobility and measurement error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400386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ZA" sz="4000" b="1" dirty="0" smtClean="0">
                <a:latin typeface="+mj-lt"/>
              </a:rPr>
              <a:t>South African schooling-earnings profile</a:t>
            </a:r>
            <a:endParaRPr lang="en-ZA" sz="4000" b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n-ZA" dirty="0"/>
              <a:t>Research </a:t>
            </a:r>
            <a:r>
              <a:rPr lang="en-ZA" dirty="0" smtClean="0"/>
              <a:t>questions: </a:t>
            </a:r>
          </a:p>
          <a:p>
            <a:pPr lvl="1"/>
            <a:r>
              <a:rPr lang="en-ZA" dirty="0"/>
              <a:t>W</a:t>
            </a:r>
            <a:r>
              <a:rPr lang="en-ZA" dirty="0" smtClean="0"/>
              <a:t>hat are the effects </a:t>
            </a:r>
            <a:r>
              <a:rPr lang="en-ZA" dirty="0"/>
              <a:t>of different schooling years on </a:t>
            </a:r>
            <a:r>
              <a:rPr lang="en-ZA" dirty="0" smtClean="0"/>
              <a:t>earnings?</a:t>
            </a:r>
          </a:p>
          <a:p>
            <a:pPr lvl="1"/>
            <a:r>
              <a:rPr lang="en-ZA" dirty="0" smtClean="0"/>
              <a:t>How important are differences in these returns across individuals (e.g. due to differences in the quality of schooling)?</a:t>
            </a:r>
            <a:endParaRPr lang="en-ZA" dirty="0"/>
          </a:p>
          <a:p>
            <a:pPr lvl="0"/>
            <a:r>
              <a:rPr lang="en-ZA" dirty="0" smtClean="0"/>
              <a:t>Motivation:</a:t>
            </a:r>
          </a:p>
          <a:p>
            <a:pPr lvl="1"/>
            <a:r>
              <a:rPr lang="en-ZA" dirty="0" smtClean="0"/>
              <a:t>Consensus that education increases productivity of workers and hence wages and probability of employment</a:t>
            </a:r>
          </a:p>
          <a:p>
            <a:pPr lvl="1"/>
            <a:r>
              <a:rPr lang="en-ZA" dirty="0" smtClean="0"/>
              <a:t>However, many African countries (incl. SA) achieved improved access to education and increased educational attainment with disappointing results </a:t>
            </a:r>
            <a:r>
              <a:rPr lang="en-ZA" dirty="0" err="1" smtClean="0"/>
              <a:t>ito</a:t>
            </a:r>
            <a:r>
              <a:rPr lang="en-ZA" dirty="0" smtClean="0"/>
              <a:t> labour market outcomes</a:t>
            </a:r>
          </a:p>
          <a:p>
            <a:pPr lvl="1"/>
            <a:r>
              <a:rPr lang="en-ZA" dirty="0" smtClean="0"/>
              <a:t>These countries have often also seen increasingly convex schooling-earnings profiles</a:t>
            </a:r>
          </a:p>
        </p:txBody>
      </p:sp>
    </p:spTree>
    <p:extLst>
      <p:ext uri="{BB962C8B-B14F-4D97-AF65-F5344CB8AC3E}">
        <p14:creationId xmlns:p14="http://schemas.microsoft.com/office/powerpoint/2010/main" val="238092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ZA" b="1" dirty="0" smtClean="0"/>
              <a:t>South African schooling-earnings profile</a:t>
            </a:r>
            <a:endParaRPr lang="en-ZA" b="1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34" y="1600200"/>
            <a:ext cx="805673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29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en-ZA" b="1" dirty="0" smtClean="0">
                <a:latin typeface="+mj-lt"/>
              </a:rPr>
              <a:t>South African schooling-earnings profile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en-ZA" dirty="0" smtClean="0"/>
              <a:t>Usually interpret </a:t>
            </a:r>
            <a:r>
              <a:rPr lang="en-ZA" dirty="0"/>
              <a:t>s</a:t>
            </a:r>
            <a:r>
              <a:rPr lang="en-ZA" dirty="0" smtClean="0"/>
              <a:t>chooling-earnings profile as if it applies to all individuals:</a:t>
            </a:r>
          </a:p>
          <a:p>
            <a:pPr lvl="1"/>
            <a:r>
              <a:rPr lang="en-ZA" dirty="0" smtClean="0"/>
              <a:t>Low demand for all workers with less than tertiary education &amp; high demand for all graduates.</a:t>
            </a:r>
          </a:p>
          <a:p>
            <a:pPr lvl="1"/>
            <a:r>
              <a:rPr lang="en-ZA" dirty="0" smtClean="0"/>
              <a:t>Reducing unemployment and wage inequality requires improving access to tertiary education (e.g. via subsidies or scholarships).</a:t>
            </a:r>
          </a:p>
          <a:p>
            <a:r>
              <a:rPr lang="en-ZA" dirty="0" smtClean="0"/>
              <a:t>However, possible that different individuals have different profiles:</a:t>
            </a:r>
          </a:p>
          <a:p>
            <a:pPr lvl="1"/>
            <a:r>
              <a:rPr lang="en-ZA" dirty="0" smtClean="0"/>
              <a:t>Some individuals attend low quality schools where little learning takes place and tend to leave school early</a:t>
            </a:r>
          </a:p>
          <a:p>
            <a:pPr lvl="1"/>
            <a:r>
              <a:rPr lang="en-ZA" dirty="0" smtClean="0"/>
              <a:t>Other individuals attend high quality schools where much learning takes place and tend to leave school later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5204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Schooling-earnings profile</a:t>
            </a:r>
            <a:endParaRPr lang="en-ZA" dirty="0"/>
          </a:p>
        </p:txBody>
      </p:sp>
      <p:grpSp>
        <p:nvGrpSpPr>
          <p:cNvPr id="16" name="Canvas 1"/>
          <p:cNvGrpSpPr/>
          <p:nvPr/>
        </p:nvGrpSpPr>
        <p:grpSpPr>
          <a:xfrm>
            <a:off x="1112260" y="1601123"/>
            <a:ext cx="7704856" cy="4132133"/>
            <a:chOff x="0" y="0"/>
            <a:chExt cx="5486400" cy="32004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5486400" cy="3200400"/>
            </a:xfrm>
            <a:prstGeom prst="rect">
              <a:avLst/>
            </a:prstGeom>
          </p:spPr>
        </p:sp>
        <p:sp>
          <p:nvSpPr>
            <p:cNvPr id="25" name="Oval 24"/>
            <p:cNvSpPr/>
            <p:nvPr/>
          </p:nvSpPr>
          <p:spPr>
            <a:xfrm>
              <a:off x="296543" y="2031162"/>
              <a:ext cx="64770" cy="647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ZA" sz="1100">
                  <a:effectLst/>
                  <a:latin typeface="Times New Roman"/>
                  <a:ea typeface="Times New Roman"/>
                </a:rPr>
                <a:t> </a:t>
              </a:r>
              <a:endParaRPr lang="en-ZA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6" name="Straight Connector 25"/>
            <p:cNvCxnSpPr>
              <a:stCxn id="25" idx="6"/>
            </p:cNvCxnSpPr>
            <p:nvPr/>
          </p:nvCxnSpPr>
          <p:spPr>
            <a:xfrm>
              <a:off x="361313" y="2063548"/>
              <a:ext cx="1978250" cy="202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 flipV="1">
            <a:off x="1584239" y="2606771"/>
            <a:ext cx="6571397" cy="16561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7361360" y="2758183"/>
            <a:ext cx="90960" cy="6911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1100" dirty="0">
                <a:effectLst/>
                <a:ea typeface="Times New Roman"/>
                <a:cs typeface="Times New Roman"/>
              </a:rPr>
              <a:t> </a:t>
            </a:r>
            <a:endParaRPr lang="en-ZA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1548811" y="4278905"/>
            <a:ext cx="654822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1540308" y="3596915"/>
            <a:ext cx="6556728" cy="6819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1548811" y="1758627"/>
            <a:ext cx="6620233" cy="2520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525020" y="1854111"/>
            <a:ext cx="15288" cy="34856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540308" y="5339720"/>
            <a:ext cx="69557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4397838" y="4231135"/>
            <a:ext cx="90960" cy="6911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1100" dirty="0">
                <a:effectLst/>
                <a:ea typeface="Times New Roman"/>
                <a:cs typeface="Times New Roman"/>
              </a:rPr>
              <a:t> </a:t>
            </a:r>
            <a:endParaRPr lang="en-ZA" sz="1100" dirty="0">
              <a:effectLst/>
              <a:ea typeface="Calibri"/>
              <a:cs typeface="Times New Roman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064451" y="3776718"/>
            <a:ext cx="91725" cy="843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ZA"/>
          </a:p>
        </p:txBody>
      </p:sp>
      <p:sp>
        <p:nvSpPr>
          <p:cNvPr id="71" name="Oval 70"/>
          <p:cNvSpPr/>
          <p:nvPr/>
        </p:nvSpPr>
        <p:spPr>
          <a:xfrm>
            <a:off x="8080675" y="1703337"/>
            <a:ext cx="91725" cy="8433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ZA"/>
          </a:p>
        </p:txBody>
      </p:sp>
      <p:cxnSp>
        <p:nvCxnSpPr>
          <p:cNvPr id="72" name="Straight Connector 71"/>
          <p:cNvCxnSpPr>
            <a:endCxn id="68" idx="4"/>
          </p:cNvCxnSpPr>
          <p:nvPr/>
        </p:nvCxnSpPr>
        <p:spPr>
          <a:xfrm flipV="1">
            <a:off x="4499992" y="3861048"/>
            <a:ext cx="1610322" cy="40464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8" idx="6"/>
          </p:cNvCxnSpPr>
          <p:nvPr/>
        </p:nvCxnSpPr>
        <p:spPr>
          <a:xfrm flipV="1">
            <a:off x="6156176" y="2785612"/>
            <a:ext cx="1257510" cy="1033271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42" idx="4"/>
            <a:endCxn id="71" idx="5"/>
          </p:cNvCxnSpPr>
          <p:nvPr/>
        </p:nvCxnSpPr>
        <p:spPr>
          <a:xfrm flipV="1">
            <a:off x="7406840" y="1775317"/>
            <a:ext cx="752127" cy="1051981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560359" y="5623268"/>
            <a:ext cx="2915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Years of completed schooling</a:t>
            </a:r>
            <a:endParaRPr lang="en-ZA" dirty="0"/>
          </a:p>
        </p:txBody>
      </p:sp>
      <p:sp>
        <p:nvSpPr>
          <p:cNvPr id="83" name="TextBox 82"/>
          <p:cNvSpPr txBox="1"/>
          <p:nvPr/>
        </p:nvSpPr>
        <p:spPr>
          <a:xfrm rot="16200000">
            <a:off x="-35376" y="3412249"/>
            <a:ext cx="180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Log hourly wages</a:t>
            </a:r>
            <a:endParaRPr lang="en-ZA" dirty="0"/>
          </a:p>
        </p:txBody>
      </p:sp>
      <p:sp>
        <p:nvSpPr>
          <p:cNvPr id="23" name="TextBox 22"/>
          <p:cNvSpPr txBox="1"/>
          <p:nvPr/>
        </p:nvSpPr>
        <p:spPr>
          <a:xfrm>
            <a:off x="8075376" y="3237215"/>
            <a:ext cx="1046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Below average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48780" y="4063371"/>
            <a:ext cx="1046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Very low</a:t>
            </a:r>
            <a:endParaRPr lang="en-ZA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8097036" y="2207965"/>
            <a:ext cx="1046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Above average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097036" y="1449113"/>
            <a:ext cx="1046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Very high</a:t>
            </a:r>
          </a:p>
        </p:txBody>
      </p:sp>
      <p:cxnSp>
        <p:nvCxnSpPr>
          <p:cNvPr id="5" name="Straight Connector 4"/>
          <p:cNvCxnSpPr>
            <a:stCxn id="67" idx="4"/>
          </p:cNvCxnSpPr>
          <p:nvPr/>
        </p:nvCxnSpPr>
        <p:spPr>
          <a:xfrm>
            <a:off x="4443318" y="4300250"/>
            <a:ext cx="0" cy="103947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110314" y="3852654"/>
            <a:ext cx="0" cy="148706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7406840" y="2775886"/>
            <a:ext cx="6846" cy="256383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114638" y="1787667"/>
            <a:ext cx="11899" cy="355205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776576" y="5345491"/>
            <a:ext cx="795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Degree</a:t>
            </a:r>
            <a:endParaRPr lang="en-ZA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6876256" y="5332121"/>
            <a:ext cx="906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Diploma</a:t>
            </a:r>
            <a:endParaRPr lang="en-ZA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3989994" y="5345491"/>
            <a:ext cx="102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Grade 10</a:t>
            </a:r>
            <a:endParaRPr lang="en-ZA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5596214" y="5345491"/>
            <a:ext cx="102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 smtClean="0"/>
              <a:t>Grade 12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332230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7" grpId="0" animBg="1"/>
      <p:bldP spid="68" grpId="0" animBg="1"/>
      <p:bldP spid="71" grpId="0" animBg="1"/>
      <p:bldP spid="23" grpId="0"/>
      <p:bldP spid="24" grpId="0"/>
      <p:bldP spid="27" grpId="0"/>
      <p:bldP spid="28" grpId="0"/>
      <p:bldP spid="35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1993</Words>
  <Application>Microsoft Office PowerPoint</Application>
  <PresentationFormat>On-screen Show (4:3)</PresentationFormat>
  <Paragraphs>277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Income distribution, labour market returns and school quality</vt:lpstr>
      <vt:lpstr>Motivation</vt:lpstr>
      <vt:lpstr>Two strong South African regularities</vt:lpstr>
      <vt:lpstr>SA’s dualistic school system and labour market</vt:lpstr>
      <vt:lpstr>Current research projects</vt:lpstr>
      <vt:lpstr>South African schooling-earnings profile</vt:lpstr>
      <vt:lpstr>South African schooling-earnings profile</vt:lpstr>
      <vt:lpstr>South African schooling-earnings profile</vt:lpstr>
      <vt:lpstr>Schooling-earnings profile</vt:lpstr>
      <vt:lpstr>Identification strategy</vt:lpstr>
      <vt:lpstr>Wage regression estimates (black males aged 15-30, 1995-2005)</vt:lpstr>
      <vt:lpstr>Conclusion</vt:lpstr>
      <vt:lpstr>Income convergence &amp; measurement error</vt:lpstr>
      <vt:lpstr>Implications of estimates</vt:lpstr>
      <vt:lpstr>Estimates of β </vt:lpstr>
      <vt:lpstr>Measurement error</vt:lpstr>
      <vt:lpstr>Income convergence &amp; measurement error</vt:lpstr>
      <vt:lpstr>Estimates of α and β</vt:lpstr>
      <vt:lpstr>THANK YOU</vt:lpstr>
      <vt:lpstr>Model assumptions</vt:lpstr>
      <vt:lpstr>7 Regression coefficients</vt:lpstr>
    </vt:vector>
  </TitlesOfParts>
  <Company>University of Stellenbosch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Burger, Rulof &lt;rulof@sun.ac.za&gt;</dc:creator>
  <cp:lastModifiedBy>Burger, Rulof &lt;rulof@sun.ac.za&gt;</cp:lastModifiedBy>
  <cp:revision>31</cp:revision>
  <cp:lastPrinted>2014-11-03T20:42:41Z</cp:lastPrinted>
  <dcterms:created xsi:type="dcterms:W3CDTF">2014-11-03T09:53:50Z</dcterms:created>
  <dcterms:modified xsi:type="dcterms:W3CDTF">2014-11-04T13:21:34Z</dcterms:modified>
</cp:coreProperties>
</file>