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73" r:id="rId10"/>
    <p:sldId id="269" r:id="rId11"/>
    <p:sldId id="272" r:id="rId12"/>
    <p:sldId id="271" r:id="rId13"/>
    <p:sldId id="270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E50B8-5F49-4462-B33E-36110AF0F0CA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9D4CD-1953-4FF3-8E46-541931D83B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417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BEAAA-652E-4900-A46A-3E5389CB66B4}" type="datetimeFigureOut">
              <a:rPr lang="en-GB" smtClean="0"/>
              <a:pPr/>
              <a:t>2014/11/04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F946D-3CA9-4DD3-8B97-5F78FFD6B70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509120"/>
            <a:ext cx="7772400" cy="1470025"/>
          </a:xfrm>
        </p:spPr>
        <p:txBody>
          <a:bodyPr/>
          <a:lstStyle/>
          <a:p>
            <a:r>
              <a:rPr lang="en-GB" sz="3200" dirty="0" smtClean="0"/>
              <a:t>David McCarthy</a:t>
            </a:r>
            <a:br>
              <a:rPr lang="en-GB" sz="3200" dirty="0" smtClean="0"/>
            </a:br>
            <a:r>
              <a:rPr lang="en-GB" sz="3200" dirty="0" smtClean="0"/>
              <a:t>NIESR, London, UK</a:t>
            </a:r>
            <a:br>
              <a:rPr lang="en-GB" sz="3200" dirty="0" smtClean="0"/>
            </a:br>
            <a:r>
              <a:rPr lang="en-GB" sz="3200" dirty="0" smtClean="0"/>
              <a:t>Centre for Macroeconomics</a:t>
            </a:r>
            <a:br>
              <a:rPr lang="en-GB" sz="3200" dirty="0" smtClean="0"/>
            </a:br>
            <a:r>
              <a:rPr lang="en-GB" sz="3200" dirty="0" err="1" smtClean="0"/>
              <a:t>www.agenta-project.eu</a:t>
            </a:r>
            <a:endParaRPr lang="en-GB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6400800" cy="17526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chemeClr val="tx2"/>
                </a:solidFill>
              </a:rPr>
              <a:t>National Transfer Accounts</a:t>
            </a:r>
            <a:endParaRPr lang="en-GB" sz="5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Wealth across the lifecycle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/>
          <a:lstStyle/>
          <a:p>
            <a:r>
              <a:rPr lang="en-GB" dirty="0" smtClean="0"/>
              <a:t>Quantifies the relative importance of transfer wealth across the world (e.g. </a:t>
            </a:r>
            <a:r>
              <a:rPr lang="en-GB" dirty="0" err="1" smtClean="0"/>
              <a:t>Kotlikoff</a:t>
            </a:r>
            <a:r>
              <a:rPr lang="en-GB" dirty="0" smtClean="0"/>
              <a:t> &amp; Summers)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429000"/>
            <a:ext cx="421621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7" y="3392623"/>
            <a:ext cx="4104455" cy="327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51520" y="299695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Classical LC-PIH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299695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NTA (rich country, here UK)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604448" cy="1143000"/>
          </a:xfrm>
        </p:spPr>
        <p:txBody>
          <a:bodyPr/>
          <a:lstStyle/>
          <a:p>
            <a:pPr algn="l"/>
            <a:r>
              <a:rPr lang="en-GB" dirty="0" smtClean="0"/>
              <a:t>Cross-sectional </a:t>
            </a:r>
            <a:r>
              <a:rPr lang="en-GB" dirty="0" err="1" smtClean="0"/>
              <a:t>vs</a:t>
            </a:r>
            <a:r>
              <a:rPr lang="en-GB" dirty="0" smtClean="0"/>
              <a:t> longitudinal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en-GB" dirty="0" smtClean="0"/>
              <a:t>NTA profiles are cross-sectional</a:t>
            </a:r>
          </a:p>
          <a:p>
            <a:pPr lvl="1"/>
            <a:r>
              <a:rPr lang="en-GB" dirty="0" smtClean="0"/>
              <a:t>One-year ‘snapshot’ of age-related transfers in a particular economy and the institutions that mediate them</a:t>
            </a:r>
          </a:p>
          <a:p>
            <a:pPr lvl="1"/>
            <a:r>
              <a:rPr lang="en-GB" dirty="0" smtClean="0"/>
              <a:t>How to turn this into a longitudinal forward-looking picture of the lifetime of a particular cohort?</a:t>
            </a:r>
          </a:p>
          <a:p>
            <a:pPr lvl="2"/>
            <a:r>
              <a:rPr lang="en-GB" dirty="0" smtClean="0"/>
              <a:t>Policy, factor price stability</a:t>
            </a:r>
          </a:p>
          <a:p>
            <a:pPr lvl="2"/>
            <a:r>
              <a:rPr lang="en-GB" dirty="0" smtClean="0"/>
              <a:t>Discount rates</a:t>
            </a:r>
          </a:p>
          <a:p>
            <a:pPr lvl="2"/>
            <a:r>
              <a:rPr lang="en-GB" dirty="0" smtClean="0"/>
              <a:t>Impact of changing demography</a:t>
            </a:r>
          </a:p>
          <a:p>
            <a:pPr lvl="2"/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The thorny question of incidence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NTA makes the same assumptions about incidence as generational accounting</a:t>
            </a:r>
          </a:p>
          <a:p>
            <a:pPr lvl="1"/>
            <a:r>
              <a:rPr lang="en-GB" dirty="0" smtClean="0"/>
              <a:t>Broadly, incidence is on those that pay the tax or receive the benefit</a:t>
            </a:r>
          </a:p>
          <a:p>
            <a:r>
              <a:rPr lang="en-GB" dirty="0" smtClean="0"/>
              <a:t>But this is highly problematic (</a:t>
            </a:r>
            <a:r>
              <a:rPr lang="en-GB" dirty="0" err="1" smtClean="0"/>
              <a:t>Buiter</a:t>
            </a:r>
            <a:r>
              <a:rPr lang="en-GB" dirty="0" smtClean="0"/>
              <a:t>, 1996)</a:t>
            </a:r>
          </a:p>
          <a:p>
            <a:pPr lvl="1"/>
            <a:r>
              <a:rPr lang="en-GB" dirty="0" smtClean="0"/>
              <a:t>In effect, we are ignoring all changes in factor prices associated with public and private transfer systems, at least those that differ systematically across the life cycle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Distributional impact of transfers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NTA says nothing about distributional impacts of transfer mechanisms </a:t>
            </a:r>
            <a:r>
              <a:rPr lang="en-GB" i="1" dirty="0" smtClean="0"/>
              <a:t>within</a:t>
            </a:r>
            <a:r>
              <a:rPr lang="en-GB" dirty="0" smtClean="0"/>
              <a:t> a particular cohort</a:t>
            </a:r>
          </a:p>
          <a:p>
            <a:r>
              <a:rPr lang="en-GB" dirty="0" smtClean="0"/>
              <a:t>Challenge is that individuals move through the wealth distribution in systematic ways as they age </a:t>
            </a:r>
          </a:p>
          <a:p>
            <a:pPr lvl="1"/>
            <a:r>
              <a:rPr lang="en-GB" dirty="0" smtClean="0"/>
              <a:t>v. hard to know how to move from cross-sectional analysis to longitudinal analysis in a way that does not simply reflect our assumptions</a:t>
            </a:r>
          </a:p>
          <a:p>
            <a:r>
              <a:rPr lang="en-GB" dirty="0" smtClean="0"/>
              <a:t>Holy grail is </a:t>
            </a:r>
            <a:r>
              <a:rPr lang="en-GB" i="1" dirty="0" smtClean="0"/>
              <a:t>joint</a:t>
            </a:r>
            <a:r>
              <a:rPr lang="en-GB" dirty="0" smtClean="0"/>
              <a:t> age and wealth-driven picture of transfers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UK NTA projects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AGENTA</a:t>
            </a:r>
          </a:p>
          <a:p>
            <a:pPr lvl="1"/>
            <a:r>
              <a:rPr lang="en-GB" dirty="0" smtClean="0"/>
              <a:t>Historical NTA; integrating time-use surveys; DSGE &amp; NTA </a:t>
            </a:r>
            <a:endParaRPr lang="en-GB" dirty="0" smtClean="0"/>
          </a:p>
          <a:p>
            <a:r>
              <a:rPr lang="en-GB" dirty="0" smtClean="0"/>
              <a:t>With </a:t>
            </a:r>
            <a:r>
              <a:rPr lang="en-GB" dirty="0" smtClean="0"/>
              <a:t>colleagues from </a:t>
            </a:r>
            <a:r>
              <a:rPr lang="en-GB" dirty="0" smtClean="0"/>
              <a:t>Imperial we </a:t>
            </a:r>
            <a:r>
              <a:rPr lang="en-GB" dirty="0" smtClean="0"/>
              <a:t>are using NTA to investigate:</a:t>
            </a:r>
          </a:p>
          <a:p>
            <a:pPr lvl="1"/>
            <a:r>
              <a:rPr lang="en-GB" dirty="0" smtClean="0"/>
              <a:t>Which generation bore the brunt of the financial crisis in 2007-2008</a:t>
            </a:r>
          </a:p>
          <a:p>
            <a:pPr lvl="1"/>
            <a:r>
              <a:rPr lang="en-GB" dirty="0" smtClean="0"/>
              <a:t>The history of inter-generational transfers in the UK, by constructing past estimates of NTA’s</a:t>
            </a:r>
          </a:p>
          <a:p>
            <a:pPr lvl="1"/>
            <a:r>
              <a:rPr lang="en-GB" dirty="0" smtClean="0"/>
              <a:t>The implications of these results for how shocks are transmitted through the economy</a:t>
            </a:r>
          </a:p>
          <a:p>
            <a:pPr lvl="2"/>
            <a:r>
              <a:rPr lang="en-GB" dirty="0" smtClean="0"/>
              <a:t>Traditional models of asset pricing assume that ALL shocks are transmitted through financial markets, assumption is wrong and may lead to problems in getting models to fit data well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23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National Transfer Accounts (+ extensions)</a:t>
            </a:r>
          </a:p>
          <a:p>
            <a:r>
              <a:rPr lang="en-GB" dirty="0" smtClean="0"/>
              <a:t>Thorny questions</a:t>
            </a:r>
          </a:p>
          <a:p>
            <a:pPr lvl="1"/>
            <a:r>
              <a:rPr lang="en-GB" dirty="0" smtClean="0"/>
              <a:t>Longitudinal </a:t>
            </a:r>
            <a:r>
              <a:rPr lang="en-GB" dirty="0" err="1" smtClean="0"/>
              <a:t>vs</a:t>
            </a:r>
            <a:r>
              <a:rPr lang="en-GB" dirty="0" smtClean="0"/>
              <a:t> cross-sectional </a:t>
            </a:r>
          </a:p>
          <a:p>
            <a:pPr lvl="1"/>
            <a:r>
              <a:rPr lang="en-GB" dirty="0" smtClean="0"/>
              <a:t>The question of incidence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The difficulties of storage</a:t>
            </a:r>
            <a:endParaRPr lang="en-GB" dirty="0"/>
          </a:p>
        </p:txBody>
      </p:sp>
      <p:pic>
        <p:nvPicPr>
          <p:cNvPr id="4" name="Content Placeholder 3" descr="http://img1.wikia.nocookie.net/__cb20120619063919/creepypasta/images/f/f5/Chernobyl-Today-A-Creepy-Story-told-in-Pictures-school4-1-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576262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5445224"/>
            <a:ext cx="8229600" cy="1180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(On a generational timescale, storage is very difficult)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400" dirty="0" smtClean="0"/>
              <a:t>Picture shows </a:t>
            </a:r>
            <a:r>
              <a:rPr lang="en-GB" sz="2400" dirty="0" err="1" smtClean="0"/>
              <a:t>Pripyat</a:t>
            </a:r>
            <a:r>
              <a:rPr lang="en-GB" sz="2400" dirty="0" smtClean="0"/>
              <a:t>, nr Chernobyl, Ukraine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The circular flow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052736"/>
            <a:ext cx="640871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5677273"/>
            <a:ext cx="8229600" cy="7040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 what the old and the young consume, others must produce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Ways of saving for retirement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6" y="1340768"/>
          <a:ext cx="7416825" cy="3747341"/>
        </p:xfrm>
        <a:graphic>
          <a:graphicData uri="http://schemas.openxmlformats.org/drawingml/2006/table">
            <a:tbl>
              <a:tblPr/>
              <a:tblGrid>
                <a:gridCol w="1738798"/>
                <a:gridCol w="1737921"/>
                <a:gridCol w="1956037"/>
                <a:gridCol w="1984069"/>
              </a:tblGrid>
              <a:tr h="91270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b="1">
                          <a:latin typeface="Calibri"/>
                          <a:ea typeface="Times New Roman"/>
                        </a:rPr>
                        <a:t>Storing up consumption goods in advance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b="1">
                          <a:latin typeface="Calibri"/>
                          <a:ea typeface="Times New Roman"/>
                        </a:rPr>
                        <a:t>Stores of value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b="1">
                          <a:latin typeface="Calibri"/>
                          <a:ea typeface="Times New Roman"/>
                        </a:rPr>
                        <a:t>Income-producing capital, or shares in it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b="1">
                          <a:latin typeface="Calibri"/>
                          <a:ea typeface="Times New Roman"/>
                        </a:rPr>
                        <a:t>Having babies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3171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dirty="0">
                          <a:latin typeface="Calibri"/>
                          <a:ea typeface="Times New Roman"/>
                        </a:rPr>
                        <a:t>Owner-occupied real-estate.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dirty="0">
                          <a:latin typeface="Calibri"/>
                          <a:ea typeface="Times New Roman"/>
                        </a:rPr>
                        <a:t>Durable goods (e.g. cars, domestic appliances).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dirty="0">
                          <a:latin typeface="Calibri"/>
                          <a:ea typeface="Times New Roman"/>
                        </a:rPr>
                        <a:t>Infrastructure.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Gold coins.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Bank notes.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Jewellery.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Antiques.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Fine art.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Other collectibles.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Non-owner-occupied real estate.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Businesses.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Land &amp; improvements.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Bank deposits.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Shares.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>
                          <a:latin typeface="Calibri"/>
                          <a:ea typeface="Times New Roman"/>
                        </a:rPr>
                        <a:t>Other financial assets. </a:t>
                      </a:r>
                      <a:endParaRPr lang="en-GB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dirty="0">
                          <a:latin typeface="Calibri"/>
                          <a:ea typeface="Times New Roman"/>
                        </a:rPr>
                        <a:t>Intra-household transfers, (e.g. multi-generational households).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dirty="0">
                          <a:latin typeface="Calibri"/>
                          <a:ea typeface="Times New Roman"/>
                        </a:rPr>
                        <a:t>Inter-household transfers (e.g. remittances).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180340" algn="l"/>
                          <a:tab pos="540385" algn="l"/>
                          <a:tab pos="457200" algn="l"/>
                        </a:tabLst>
                      </a:pPr>
                      <a:r>
                        <a:rPr lang="en-ZA" sz="1600" dirty="0">
                          <a:latin typeface="Calibri"/>
                          <a:ea typeface="Times New Roman"/>
                        </a:rPr>
                        <a:t>Public transfers (e.g. PAYG pension systems, public medical care).</a:t>
                      </a:r>
                      <a:endParaRPr lang="en-GB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5445224"/>
            <a:ext cx="8229600" cy="7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there are only four ways of saving for retirement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dirty="0"/>
              <a:t>	</a:t>
            </a:r>
            <a:r>
              <a:rPr lang="en-GB" sz="2400" dirty="0" smtClean="0"/>
              <a:t>(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societies use different mix of the four)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National Transfer Accounts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Individual (not HH) based</a:t>
            </a:r>
          </a:p>
          <a:p>
            <a:r>
              <a:rPr lang="en-GB" dirty="0" smtClean="0"/>
              <a:t>Consumption (not income) based</a:t>
            </a:r>
          </a:p>
          <a:p>
            <a:r>
              <a:rPr lang="en-GB" dirty="0" smtClean="0"/>
              <a:t>Aims to quantify the relative importance of different institutions in shifting resources across the lifecycle in different societies:</a:t>
            </a:r>
          </a:p>
          <a:p>
            <a:pPr lvl="1"/>
            <a:r>
              <a:rPr lang="en-GB" dirty="0" smtClean="0"/>
              <a:t>Private transfers (family or extended family support)</a:t>
            </a:r>
          </a:p>
          <a:p>
            <a:pPr lvl="1"/>
            <a:r>
              <a:rPr lang="en-GB" dirty="0" smtClean="0"/>
              <a:t>Capital markets (stocks, shares, pension funds)</a:t>
            </a:r>
          </a:p>
          <a:p>
            <a:pPr lvl="1"/>
            <a:r>
              <a:rPr lang="en-GB" dirty="0" smtClean="0"/>
              <a:t>Public transfers (state old age pensions, public health care, public education, infrastructure, law and order, etc)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Results for US &amp; Thailand</a:t>
            </a:r>
            <a:endParaRPr lang="en-GB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84784"/>
            <a:ext cx="4968552" cy="3991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1052736"/>
            <a:ext cx="8229600" cy="7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are now ~40 countries participating in the project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Barro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(transfers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elderly are saved and bequeathed) </a:t>
            </a:r>
            <a:r>
              <a:rPr kumimoji="0" lang="en-GB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Feldstein (transfers to the elderly are spent)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Results for the UK (2007)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05678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Disaggregation of ABR’s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295" b="699"/>
          <a:stretch/>
        </p:blipFill>
        <p:spPr>
          <a:xfrm>
            <a:off x="899592" y="1124744"/>
            <a:ext cx="6696744" cy="4111099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5085184"/>
            <a:ext cx="8229600" cy="15736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Saving is a balancing item</a:t>
            </a:r>
          </a:p>
          <a:p>
            <a:pPr lvl="1"/>
            <a:r>
              <a:rPr lang="en-GB" dirty="0" smtClean="0"/>
              <a:t>Shows some dissaving at older ages (not too surprising, given the reliance of the UK aged on funded pensions)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794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676</Words>
  <Application>Microsoft Macintosh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David McCarthy NIESR, London, UK Centre for Macroeconomics www.agenta-project.eu</vt:lpstr>
      <vt:lpstr>Outline</vt:lpstr>
      <vt:lpstr>The difficulties of storage</vt:lpstr>
      <vt:lpstr>The circular flow</vt:lpstr>
      <vt:lpstr>Ways of saving for retirement</vt:lpstr>
      <vt:lpstr>National Transfer Accounts</vt:lpstr>
      <vt:lpstr>Results for US &amp; Thailand</vt:lpstr>
      <vt:lpstr>Results for the UK (2007)</vt:lpstr>
      <vt:lpstr>Disaggregation of ABR’s</vt:lpstr>
      <vt:lpstr>Wealth across the lifecycle</vt:lpstr>
      <vt:lpstr>Cross-sectional vs longitudinal</vt:lpstr>
      <vt:lpstr>The thorny question of incidence</vt:lpstr>
      <vt:lpstr>Distributional impact of transfers</vt:lpstr>
      <vt:lpstr>Current UK NTA projects</vt:lpstr>
    </vt:vector>
  </TitlesOfParts>
  <Company>Imperial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David McCarthy</dc:title>
  <dc:creator>David Home</dc:creator>
  <cp:lastModifiedBy>David McCarthy</cp:lastModifiedBy>
  <cp:revision>23</cp:revision>
  <dcterms:created xsi:type="dcterms:W3CDTF">2014-10-31T08:31:48Z</dcterms:created>
  <dcterms:modified xsi:type="dcterms:W3CDTF">2014-11-04T14:49:13Z</dcterms:modified>
</cp:coreProperties>
</file>